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0"/>
  </p:notesMasterIdLst>
  <p:sldIdLst>
    <p:sldId id="256" r:id="rId2"/>
    <p:sldId id="257" r:id="rId3"/>
    <p:sldId id="262" r:id="rId4"/>
    <p:sldId id="274" r:id="rId5"/>
    <p:sldId id="272" r:id="rId6"/>
    <p:sldId id="273" r:id="rId7"/>
    <p:sldId id="258" r:id="rId8"/>
    <p:sldId id="263" r:id="rId9"/>
    <p:sldId id="260" r:id="rId10"/>
    <p:sldId id="261" r:id="rId11"/>
    <p:sldId id="269" r:id="rId12"/>
    <p:sldId id="267" r:id="rId13"/>
    <p:sldId id="266" r:id="rId14"/>
    <p:sldId id="265" r:id="rId15"/>
    <p:sldId id="271" r:id="rId16"/>
    <p:sldId id="268" r:id="rId17"/>
    <p:sldId id="259" r:id="rId18"/>
    <p:sldId id="26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83"/>
    <p:restoredTop sz="96305" autoAdjust="0"/>
  </p:normalViewPr>
  <p:slideViewPr>
    <p:cSldViewPr snapToGrid="0" snapToObjects="1">
      <p:cViewPr varScale="1">
        <p:scale>
          <a:sx n="112" d="100"/>
          <a:sy n="112" d="100"/>
        </p:scale>
        <p:origin x="618"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2C83E0-D676-44B0-A818-657E18A4C7A5}" type="datetimeFigureOut">
              <a:rPr lang="en-US" smtClean="0"/>
              <a:t>6/5/2017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298EE3-5FF7-48E7-A57A-D71806B3FD8B}" type="slidenum">
              <a:rPr lang="en-US" smtClean="0"/>
              <a:t>‹#›</a:t>
            </a:fld>
            <a:endParaRPr lang="en-US"/>
          </a:p>
        </p:txBody>
      </p:sp>
    </p:spTree>
    <p:extLst>
      <p:ext uri="{BB962C8B-B14F-4D97-AF65-F5344CB8AC3E}">
        <p14:creationId xmlns:p14="http://schemas.microsoft.com/office/powerpoint/2010/main" val="1705026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Study</a:t>
            </a:r>
            <a:r>
              <a:rPr lang="en-US" baseline="0" dirty="0" smtClean="0"/>
              <a:t> design focus on small streams in the Puget Lowlands within and outside of urban growth areas (UGAs)</a:t>
            </a:r>
            <a:endParaRPr lang="en-US" dirty="0"/>
          </a:p>
        </p:txBody>
      </p:sp>
      <p:sp>
        <p:nvSpPr>
          <p:cNvPr id="4" name="Slide Number Placeholder 3"/>
          <p:cNvSpPr>
            <a:spLocks noGrp="1"/>
          </p:cNvSpPr>
          <p:nvPr>
            <p:ph type="sldNum" sz="quarter" idx="10"/>
          </p:nvPr>
        </p:nvSpPr>
        <p:spPr/>
        <p:txBody>
          <a:bodyPr/>
          <a:lstStyle/>
          <a:p>
            <a:fld id="{2B298EE3-5FF7-48E7-A57A-D71806B3FD8B}" type="slidenum">
              <a:rPr lang="en-US" smtClean="0"/>
              <a:t>1</a:t>
            </a:fld>
            <a:endParaRPr lang="en-US"/>
          </a:p>
        </p:txBody>
      </p:sp>
    </p:spTree>
    <p:extLst>
      <p:ext uri="{BB962C8B-B14F-4D97-AF65-F5344CB8AC3E}">
        <p14:creationId xmlns:p14="http://schemas.microsoft.com/office/powerpoint/2010/main" val="2634641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the questions we</a:t>
            </a:r>
            <a:r>
              <a:rPr lang="en-US" baseline="0" dirty="0" smtClean="0"/>
              <a:t> were tasked with addressing…</a:t>
            </a:r>
            <a:endParaRPr lang="en-US" dirty="0"/>
          </a:p>
        </p:txBody>
      </p:sp>
      <p:sp>
        <p:nvSpPr>
          <p:cNvPr id="4" name="Slide Number Placeholder 3"/>
          <p:cNvSpPr>
            <a:spLocks noGrp="1"/>
          </p:cNvSpPr>
          <p:nvPr>
            <p:ph type="sldNum" sz="quarter" idx="10"/>
          </p:nvPr>
        </p:nvSpPr>
        <p:spPr/>
        <p:txBody>
          <a:bodyPr/>
          <a:lstStyle/>
          <a:p>
            <a:fld id="{2B298EE3-5FF7-48E7-A57A-D71806B3FD8B}" type="slidenum">
              <a:rPr lang="en-US" smtClean="0"/>
              <a:t>2</a:t>
            </a:fld>
            <a:endParaRPr lang="en-US"/>
          </a:p>
        </p:txBody>
      </p:sp>
    </p:spTree>
    <p:extLst>
      <p:ext uri="{BB962C8B-B14F-4D97-AF65-F5344CB8AC3E}">
        <p14:creationId xmlns:p14="http://schemas.microsoft.com/office/powerpoint/2010/main" val="129498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Highlight the benefits</a:t>
            </a:r>
            <a:r>
              <a:rPr lang="en-US" baseline="0" dirty="0" smtClean="0"/>
              <a:t> of a probabilistic sampling approach that is analogous to modern polling methods that are able to estimate proportions of things like the percent of votes that will be cast for presidential candidates with small margins of error. </a:t>
            </a:r>
          </a:p>
          <a:p>
            <a:endParaRPr lang="en-US" baseline="0" dirty="0" smtClean="0"/>
          </a:p>
          <a:p>
            <a:r>
              <a:rPr lang="en-US" baseline="0" dirty="0" smtClean="0"/>
              <a:t>The fiasco of the 1948 election predictions pre-dates and was the impetus for modern survey design techniques so we are able to estimate stream condition/status with a known margin of error, which is relatively small. And we can do this with a relatively small sample size.</a:t>
            </a:r>
          </a:p>
          <a:p>
            <a:endParaRPr lang="en-US" baseline="0" dirty="0" smtClean="0"/>
          </a:p>
          <a:p>
            <a:r>
              <a:rPr lang="en-US" baseline="0" dirty="0" smtClean="0"/>
              <a:t>For the SAM PLES study, this means that we can sample a relatively small number of small Puget Lowland stream sites within and outside UGAs so that we can infer (or estimate) conditions across all similar streams that include reasonably small confidence bounds on our inferences (estimates).</a:t>
            </a:r>
            <a:endParaRPr lang="en-US" dirty="0"/>
          </a:p>
        </p:txBody>
      </p:sp>
      <p:sp>
        <p:nvSpPr>
          <p:cNvPr id="4" name="Slide Number Placeholder 3"/>
          <p:cNvSpPr>
            <a:spLocks noGrp="1"/>
          </p:cNvSpPr>
          <p:nvPr>
            <p:ph type="sldNum" sz="quarter" idx="10"/>
          </p:nvPr>
        </p:nvSpPr>
        <p:spPr/>
        <p:txBody>
          <a:bodyPr/>
          <a:lstStyle/>
          <a:p>
            <a:fld id="{2B298EE3-5FF7-48E7-A57A-D71806B3FD8B}" type="slidenum">
              <a:rPr lang="en-US" smtClean="0"/>
              <a:t>3</a:t>
            </a:fld>
            <a:endParaRPr lang="en-US"/>
          </a:p>
        </p:txBody>
      </p:sp>
    </p:spTree>
    <p:extLst>
      <p:ext uri="{BB962C8B-B14F-4D97-AF65-F5344CB8AC3E}">
        <p14:creationId xmlns:p14="http://schemas.microsoft.com/office/powerpoint/2010/main" val="2787050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Describe sampling approach very generally. Focused</a:t>
            </a:r>
            <a:r>
              <a:rPr lang="en-US" baseline="0" dirty="0" smtClean="0"/>
              <a:t> on small Puget Lowland stream sites located within and outside urban growth areas (UGAs).</a:t>
            </a:r>
          </a:p>
          <a:p>
            <a:endParaRPr lang="en-US" baseline="0" dirty="0" smtClean="0"/>
          </a:p>
          <a:p>
            <a:r>
              <a:rPr lang="en-US" baseline="0" dirty="0" smtClean="0"/>
              <a:t>Monthly water quality sampling of “conventional parameters” (field instrument data like temperature, DO, pH, conductivity and laboratory parameters like fecal coliform bacteria, nutrients (nitrogen and phosphorus), suspended solids/turbidity, metals (total and dissolved As, Cd, Cr, Cu, </a:t>
            </a:r>
            <a:r>
              <a:rPr lang="en-US" baseline="0" dirty="0" err="1" smtClean="0"/>
              <a:t>Pb</a:t>
            </a:r>
            <a:r>
              <a:rPr lang="en-US" baseline="0" dirty="0" smtClean="0"/>
              <a:t>, Ag, Zn), PAHs, and instantaneous stream flow.</a:t>
            </a:r>
          </a:p>
          <a:p>
            <a:endParaRPr lang="en-US" baseline="0" dirty="0" smtClean="0"/>
          </a:p>
          <a:p>
            <a:r>
              <a:rPr lang="en-US" baseline="0" dirty="0" smtClean="0"/>
              <a:t>Watershed Health Monitoring conducted once during the summer for water quality [field instrument data, nutrients (N&amp;P), TSS/turbidity. Benthic macroinvertebrates and periphyton], physical habitat [generates 251 metrics: riparian vegetation, substrate characteristics, large wood, pools, instantaneous discharge], and sediment chemistry [phthalates, PAHs, PCBs, PBDEs, common pesticides], and metals (As, Cd, Cr, Cu, </a:t>
            </a:r>
            <a:r>
              <a:rPr lang="en-US" baseline="0" dirty="0" err="1" smtClean="0"/>
              <a:t>Pb</a:t>
            </a:r>
            <a:r>
              <a:rPr lang="en-US" baseline="0" dirty="0" smtClean="0"/>
              <a:t>, Ag, Zn).</a:t>
            </a:r>
          </a:p>
          <a:p>
            <a:endParaRPr lang="en-US" baseline="0" dirty="0" smtClean="0"/>
          </a:p>
          <a:p>
            <a:r>
              <a:rPr lang="en-US" baseline="0" dirty="0" smtClean="0"/>
              <a:t>Sediment chemistry conducted on fine sediment fraction – sediment sieved before analysis.</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2B298EE3-5FF7-48E7-A57A-D71806B3FD8B}" type="slidenum">
              <a:rPr lang="en-US" smtClean="0"/>
              <a:t>4</a:t>
            </a:fld>
            <a:endParaRPr lang="en-US"/>
          </a:p>
        </p:txBody>
      </p:sp>
    </p:spTree>
    <p:extLst>
      <p:ext uri="{BB962C8B-B14F-4D97-AF65-F5344CB8AC3E}">
        <p14:creationId xmlns:p14="http://schemas.microsoft.com/office/powerpoint/2010/main" val="2491417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to field and laboratory work, USGS</a:t>
            </a:r>
            <a:r>
              <a:rPr lang="en-US" baseline="0" dirty="0" smtClean="0"/>
              <a:t> contributed valuable information about the landscape upstream of the sampling sites and local riparian buffer, including information for 16 Puget Lowland “least-disturbed” reference sites.</a:t>
            </a:r>
            <a:endParaRPr lang="en-US" dirty="0"/>
          </a:p>
        </p:txBody>
      </p:sp>
      <p:sp>
        <p:nvSpPr>
          <p:cNvPr id="4" name="Slide Number Placeholder 3"/>
          <p:cNvSpPr>
            <a:spLocks noGrp="1"/>
          </p:cNvSpPr>
          <p:nvPr>
            <p:ph type="sldNum" sz="quarter" idx="10"/>
          </p:nvPr>
        </p:nvSpPr>
        <p:spPr/>
        <p:txBody>
          <a:bodyPr/>
          <a:lstStyle/>
          <a:p>
            <a:fld id="{2B298EE3-5FF7-48E7-A57A-D71806B3FD8B}" type="slidenum">
              <a:rPr lang="en-US" smtClean="0"/>
              <a:t>5</a:t>
            </a:fld>
            <a:endParaRPr lang="en-US"/>
          </a:p>
        </p:txBody>
      </p:sp>
    </p:spTree>
    <p:extLst>
      <p:ext uri="{BB962C8B-B14F-4D97-AF65-F5344CB8AC3E}">
        <p14:creationId xmlns:p14="http://schemas.microsoft.com/office/powerpoint/2010/main" val="185859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Differences</a:t>
            </a:r>
            <a:r>
              <a:rPr lang="en-US" baseline="0" dirty="0" smtClean="0"/>
              <a:t> in the amount of urban land cover within and outside UGAs and at least-disturbed reference sites were expected – the relative amount of urban land use was greatest within UGAs, much less outside UGAs, and lowest for reference sites at the whole watershed scale and at the local riparian buffer scale. Note that some sites outside UGAs and least-disturbed reference sites are not without some level of urbanization.</a:t>
            </a:r>
            <a:endParaRPr lang="en-US" dirty="0"/>
          </a:p>
        </p:txBody>
      </p:sp>
      <p:sp>
        <p:nvSpPr>
          <p:cNvPr id="4" name="Slide Number Placeholder 3"/>
          <p:cNvSpPr>
            <a:spLocks noGrp="1"/>
          </p:cNvSpPr>
          <p:nvPr>
            <p:ph type="sldNum" sz="quarter" idx="10"/>
          </p:nvPr>
        </p:nvSpPr>
        <p:spPr/>
        <p:txBody>
          <a:bodyPr/>
          <a:lstStyle/>
          <a:p>
            <a:fld id="{2B298EE3-5FF7-48E7-A57A-D71806B3FD8B}" type="slidenum">
              <a:rPr lang="en-US" smtClean="0"/>
              <a:t>6</a:t>
            </a:fld>
            <a:endParaRPr lang="en-US"/>
          </a:p>
        </p:txBody>
      </p:sp>
    </p:spTree>
    <p:extLst>
      <p:ext uri="{BB962C8B-B14F-4D97-AF65-F5344CB8AC3E}">
        <p14:creationId xmlns:p14="http://schemas.microsoft.com/office/powerpoint/2010/main" val="981627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lot of data was collected during the study. One of the first things we looked at was the water and sediment quality data to evaluate how well we could quantify the targeted chemical (and physical) parameters. If we weren’t able to detect it, that is quantify the amount of it, we won’t be able to say much about the range of concentrations of that particular parameter over the study area. Regardless, the presence or absence of a particular chemical or metal can also provide useful information.</a:t>
            </a:r>
          </a:p>
          <a:p>
            <a:endParaRPr lang="en-US" b="1" baseline="0" dirty="0" smtClean="0"/>
          </a:p>
          <a:p>
            <a:r>
              <a:rPr lang="en-US" b="0" baseline="0" dirty="0" smtClean="0">
                <a:solidFill>
                  <a:srgbClr val="FF0000"/>
                </a:solidFill>
              </a:rPr>
              <a:t>With respect to water quality, organic contaminants (i.e., PAHs, </a:t>
            </a:r>
            <a:r>
              <a:rPr lang="en-US" b="0" baseline="0" dirty="0" err="1" smtClean="0">
                <a:solidFill>
                  <a:srgbClr val="FF0000"/>
                </a:solidFill>
              </a:rPr>
              <a:t>etc</a:t>
            </a:r>
            <a:r>
              <a:rPr lang="en-US" b="0" baseline="0" dirty="0" smtClean="0">
                <a:solidFill>
                  <a:srgbClr val="FF0000"/>
                </a:solidFill>
              </a:rPr>
              <a:t>) and some metals (Zn, Cd, </a:t>
            </a:r>
            <a:r>
              <a:rPr lang="en-US" b="0" baseline="0" dirty="0" err="1" smtClean="0">
                <a:solidFill>
                  <a:srgbClr val="FF0000"/>
                </a:solidFill>
              </a:rPr>
              <a:t>Pb</a:t>
            </a:r>
            <a:r>
              <a:rPr lang="en-US" b="0" baseline="0" dirty="0" smtClean="0">
                <a:solidFill>
                  <a:srgbClr val="FF0000"/>
                </a:solidFill>
              </a:rPr>
              <a:t> (</a:t>
            </a:r>
            <a:r>
              <a:rPr lang="en-US" b="0" baseline="0" dirty="0" err="1" smtClean="0">
                <a:solidFill>
                  <a:srgbClr val="FF0000"/>
                </a:solidFill>
              </a:rPr>
              <a:t>diss</a:t>
            </a:r>
            <a:r>
              <a:rPr lang="en-US" b="0" baseline="0" dirty="0" smtClean="0">
                <a:solidFill>
                  <a:srgbClr val="FF0000"/>
                </a:solidFill>
              </a:rPr>
              <a:t>), Ag) were very rarely detected if at all (&gt;700 samples). Conventional parameters and some metals were much more reliably detected (nutrients, TSS, fecal coliform, As, Cr (total), Cu).</a:t>
            </a:r>
          </a:p>
          <a:p>
            <a:endParaRPr lang="en-US" b="0" baseline="0" dirty="0" smtClean="0">
              <a:solidFill>
                <a:srgbClr val="FF0000"/>
              </a:solidFill>
            </a:endParaRPr>
          </a:p>
          <a:p>
            <a:r>
              <a:rPr lang="en-US" b="0" baseline="0" dirty="0" smtClean="0">
                <a:solidFill>
                  <a:srgbClr val="FF0000"/>
                </a:solidFill>
              </a:rPr>
              <a:t>With respect to sediment quality, organic contaminants were not reliably detected, although in some cases the detection frequency was much higher at sites within UGAs (</a:t>
            </a:r>
            <a:r>
              <a:rPr lang="en-US" b="0" baseline="0" dirty="0" err="1" smtClean="0">
                <a:solidFill>
                  <a:srgbClr val="FF0000"/>
                </a:solidFill>
              </a:rPr>
              <a:t>e.g</a:t>
            </a:r>
            <a:r>
              <a:rPr lang="en-US" b="0" baseline="0" dirty="0" smtClean="0">
                <a:solidFill>
                  <a:srgbClr val="FF0000"/>
                </a:solidFill>
              </a:rPr>
              <a:t>, some PAHs like Pyrene, Chrysene). Sediment parameters that were reliably quantified within and outside UGAs included metals (As, Cd, Cr, Cu, </a:t>
            </a:r>
            <a:r>
              <a:rPr lang="en-US" b="0" baseline="0" dirty="0" err="1" smtClean="0">
                <a:solidFill>
                  <a:srgbClr val="FF0000"/>
                </a:solidFill>
              </a:rPr>
              <a:t>Pb</a:t>
            </a:r>
            <a:r>
              <a:rPr lang="en-US" b="0" baseline="0" dirty="0" smtClean="0">
                <a:solidFill>
                  <a:srgbClr val="FF0000"/>
                </a:solidFill>
              </a:rPr>
              <a:t>, Zn, Ag (within UGAs) and a common herbicide - </a:t>
            </a:r>
            <a:r>
              <a:rPr lang="en-US" b="0" baseline="0" dirty="0" err="1" smtClean="0">
                <a:solidFill>
                  <a:srgbClr val="FF0000"/>
                </a:solidFill>
              </a:rPr>
              <a:t>dichlobenil</a:t>
            </a:r>
            <a:r>
              <a:rPr lang="en-US" b="0" baseline="0" dirty="0" smtClean="0">
                <a:solidFill>
                  <a:srgbClr val="FF0000"/>
                </a:solidFill>
              </a:rPr>
              <a:t>.</a:t>
            </a:r>
            <a:endParaRPr lang="en-US" b="0" dirty="0">
              <a:solidFill>
                <a:srgbClr val="FF0000"/>
              </a:solidFill>
            </a:endParaRPr>
          </a:p>
        </p:txBody>
      </p:sp>
      <p:sp>
        <p:nvSpPr>
          <p:cNvPr id="4" name="Slide Number Placeholder 3"/>
          <p:cNvSpPr>
            <a:spLocks noGrp="1"/>
          </p:cNvSpPr>
          <p:nvPr>
            <p:ph type="sldNum" sz="quarter" idx="10"/>
          </p:nvPr>
        </p:nvSpPr>
        <p:spPr/>
        <p:txBody>
          <a:bodyPr/>
          <a:lstStyle/>
          <a:p>
            <a:fld id="{2B298EE3-5FF7-48E7-A57A-D71806B3FD8B}" type="slidenum">
              <a:rPr lang="en-US" smtClean="0"/>
              <a:t>7</a:t>
            </a:fld>
            <a:endParaRPr lang="en-US"/>
          </a:p>
        </p:txBody>
      </p:sp>
    </p:spTree>
    <p:extLst>
      <p:ext uri="{BB962C8B-B14F-4D97-AF65-F5344CB8AC3E}">
        <p14:creationId xmlns:p14="http://schemas.microsoft.com/office/powerpoint/2010/main" val="716371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Biological status/condition</a:t>
            </a:r>
            <a:r>
              <a:rPr lang="en-US" baseline="0" dirty="0" smtClean="0"/>
              <a:t> was determined based on comparison to data from the least-disturbed reference streams.</a:t>
            </a:r>
          </a:p>
          <a:p>
            <a:endParaRPr lang="en-US" dirty="0" smtClean="0"/>
          </a:p>
          <a:p>
            <a:r>
              <a:rPr lang="en-US" dirty="0" smtClean="0"/>
              <a:t>B-IBI</a:t>
            </a:r>
            <a:r>
              <a:rPr lang="en-US" baseline="0" dirty="0" smtClean="0"/>
              <a:t> status (Benthic Index of Biotic Integrity based on benthic invertebrate data) – Larger proportion of small streams within UGAs in poor condition (~80%), although ~30% of stream length outside UGAs was in poor condition.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Trophic Diatom Index status (based on the periphyton data and an indicator of nutrient pollution) – Larger proportion of small streams within UGAs in poor condition (~60%), although ~30% of stream length outside UGAs was in poor condition.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Note: Poor B-IBI &lt;~61 and Poor TDI  &gt;~61</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B298EE3-5FF7-48E7-A57A-D71806B3FD8B}" type="slidenum">
              <a:rPr lang="en-US" smtClean="0"/>
              <a:t>8</a:t>
            </a:fld>
            <a:endParaRPr lang="en-US"/>
          </a:p>
        </p:txBody>
      </p:sp>
    </p:spTree>
    <p:extLst>
      <p:ext uri="{BB962C8B-B14F-4D97-AF65-F5344CB8AC3E}">
        <p14:creationId xmlns:p14="http://schemas.microsoft.com/office/powerpoint/2010/main" val="3675864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Metals exceedances limited to one OUGA site</a:t>
            </a:r>
            <a:r>
              <a:rPr lang="en-US" baseline="0" dirty="0" smtClean="0"/>
              <a:t> on the Deschutes River (RSM06600-001702) in February 2015: acute Cd, Cu, Zn, and chronic Cd, Cu, </a:t>
            </a:r>
            <a:r>
              <a:rPr lang="en-US" baseline="0" dirty="0" err="1" smtClean="0"/>
              <a:t>Pb</a:t>
            </a:r>
            <a:r>
              <a:rPr lang="en-US" baseline="0" dirty="0" smtClean="0"/>
              <a:t>, and Zn. Also chronic </a:t>
            </a:r>
            <a:r>
              <a:rPr lang="en-US" baseline="0" dirty="0" err="1" smtClean="0"/>
              <a:t>Pb</a:t>
            </a:r>
            <a:r>
              <a:rPr lang="en-US" baseline="0" dirty="0" smtClean="0"/>
              <a:t> exceedance in November at OUGA site on Jim Creek (RSM06600-002596)</a:t>
            </a:r>
            <a:endParaRPr lang="en-US" dirty="0"/>
          </a:p>
        </p:txBody>
      </p:sp>
      <p:sp>
        <p:nvSpPr>
          <p:cNvPr id="4" name="Slide Number Placeholder 3"/>
          <p:cNvSpPr>
            <a:spLocks noGrp="1"/>
          </p:cNvSpPr>
          <p:nvPr>
            <p:ph type="sldNum" sz="quarter" idx="10"/>
          </p:nvPr>
        </p:nvSpPr>
        <p:spPr/>
        <p:txBody>
          <a:bodyPr/>
          <a:lstStyle/>
          <a:p>
            <a:fld id="{2B298EE3-5FF7-48E7-A57A-D71806B3FD8B}" type="slidenum">
              <a:rPr lang="en-US" smtClean="0"/>
              <a:t>9</a:t>
            </a:fld>
            <a:endParaRPr lang="en-US"/>
          </a:p>
        </p:txBody>
      </p:sp>
    </p:spTree>
    <p:extLst>
      <p:ext uri="{BB962C8B-B14F-4D97-AF65-F5344CB8AC3E}">
        <p14:creationId xmlns:p14="http://schemas.microsoft.com/office/powerpoint/2010/main" val="114826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comparisons</a:t>
            </a:r>
            <a:r>
              <a:rPr lang="en-US" baseline="0" dirty="0" smtClean="0"/>
              <a:t> to SQS are somewhat conservative because SQS are based on whole sediment analysis, while SAM PLES sediments were sieved prior to analysis. </a:t>
            </a:r>
          </a:p>
          <a:p>
            <a:endParaRPr lang="en-US" baseline="0" dirty="0" smtClean="0"/>
          </a:p>
          <a:p>
            <a:r>
              <a:rPr lang="en-US" dirty="0" smtClean="0"/>
              <a:t>Sediment</a:t>
            </a:r>
            <a:r>
              <a:rPr lang="en-US" baseline="0" dirty="0" smtClean="0"/>
              <a:t> Screening Level (probable effect level threshold) exceeded once for Cr and Cd. </a:t>
            </a:r>
          </a:p>
          <a:p>
            <a:endParaRPr lang="en-US" baseline="0" dirty="0" smtClean="0"/>
          </a:p>
          <a:p>
            <a:r>
              <a:rPr lang="en-US" sz="1200" b="1" kern="1200" dirty="0" smtClean="0">
                <a:solidFill>
                  <a:schemeClr val="tx1"/>
                </a:solidFill>
                <a:effectLst/>
                <a:latin typeface="+mn-lt"/>
                <a:ea typeface="+mn-ea"/>
                <a:cs typeface="+mn-cs"/>
              </a:rPr>
              <a:t>Cadmium (SSL = 5.4 mg/L) </a:t>
            </a:r>
            <a:r>
              <a:rPr lang="en-US" sz="1200" b="0" kern="1200" dirty="0" smtClean="0">
                <a:solidFill>
                  <a:schemeClr val="tx1"/>
                </a:solidFill>
                <a:effectLst/>
                <a:latin typeface="+mn-lt"/>
                <a:ea typeface="+mn-ea"/>
                <a:cs typeface="+mn-cs"/>
              </a:rPr>
              <a:t>OUGA </a:t>
            </a:r>
            <a:r>
              <a:rPr lang="en-US" sz="1200" kern="1200" dirty="0" smtClean="0">
                <a:solidFill>
                  <a:schemeClr val="tx1"/>
                </a:solidFill>
                <a:effectLst/>
                <a:latin typeface="+mn-lt"/>
                <a:ea typeface="+mn-ea"/>
                <a:cs typeface="+mn-cs"/>
              </a:rPr>
              <a:t>7.01 mg/kg RSM06600-000211 COULTER CREEK TRIBUTARY AT COULTER CR RD</a:t>
            </a:r>
          </a:p>
          <a:p>
            <a:r>
              <a:rPr lang="en-US" sz="1200" b="1" kern="1200" dirty="0" smtClean="0">
                <a:solidFill>
                  <a:schemeClr val="tx1"/>
                </a:solidFill>
                <a:effectLst/>
                <a:latin typeface="+mn-lt"/>
                <a:ea typeface="+mn-ea"/>
                <a:cs typeface="+mn-cs"/>
              </a:rPr>
              <a:t>Chromium (SSL = 88 mg/kg) </a:t>
            </a:r>
          </a:p>
          <a:p>
            <a:r>
              <a:rPr lang="en-US" sz="1200" kern="1200" dirty="0" smtClean="0">
                <a:solidFill>
                  <a:schemeClr val="tx1"/>
                </a:solidFill>
                <a:effectLst/>
                <a:latin typeface="+mn-lt"/>
                <a:ea typeface="+mn-ea"/>
                <a:cs typeface="+mn-cs"/>
              </a:rPr>
              <a:t>WUGA 97.4 mg/kg RSM06600-006407 UNION RIVER TRIBUTARY </a:t>
            </a:r>
          </a:p>
          <a:p>
            <a:r>
              <a:rPr lang="en-US" sz="1200" kern="1200" dirty="0" smtClean="0">
                <a:solidFill>
                  <a:schemeClr val="tx1"/>
                </a:solidFill>
                <a:effectLst/>
                <a:latin typeface="+mn-lt"/>
                <a:ea typeface="+mn-ea"/>
                <a:cs typeface="+mn-cs"/>
              </a:rPr>
              <a:t>WUGA 98.4 mg/kg RSM06600-000222 GOLDSBOROUGH CREEK</a:t>
            </a:r>
          </a:p>
          <a:p>
            <a:r>
              <a:rPr lang="en-US" sz="1200" kern="1200" dirty="0" smtClean="0">
                <a:solidFill>
                  <a:schemeClr val="tx1"/>
                </a:solidFill>
                <a:effectLst/>
                <a:latin typeface="+mn-lt"/>
                <a:ea typeface="+mn-ea"/>
                <a:cs typeface="+mn-cs"/>
              </a:rPr>
              <a:t>OUGA 101 mg/kg RSM06600-001550 SKOOKUM CREEK TRIBUTARY</a:t>
            </a:r>
          </a:p>
          <a:p>
            <a:r>
              <a:rPr lang="en-US" sz="1200" kern="1200" dirty="0" smtClean="0">
                <a:solidFill>
                  <a:schemeClr val="tx1"/>
                </a:solidFill>
                <a:effectLst/>
                <a:latin typeface="+mn-lt"/>
                <a:ea typeface="+mn-ea"/>
                <a:cs typeface="+mn-cs"/>
              </a:rPr>
              <a:t>WUGA 140 mg/kg RSM06600-013860 PORTAGE CREEK TRIBUTARY</a:t>
            </a:r>
          </a:p>
          <a:p>
            <a:r>
              <a:rPr lang="en-US" sz="1200" kern="1200" dirty="0" smtClean="0">
                <a:solidFill>
                  <a:schemeClr val="tx1"/>
                </a:solidFill>
                <a:effectLst/>
                <a:latin typeface="+mn-lt"/>
                <a:ea typeface="+mn-ea"/>
                <a:cs typeface="+mn-cs"/>
              </a:rPr>
              <a:t>OUGA 280 mg/kg RSM06600-000211 COULTER CREEK TRIBUTARY AT COULTER CR RD</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Sediment Cleanup Levels (a threshold effect level - concentrations below these levels are unlikely to affect benthic invertebrate communities) were exceeded </a:t>
            </a:r>
            <a:r>
              <a:rPr lang="en-US" sz="1200" kern="1200" dirty="0" smtClean="0">
                <a:solidFill>
                  <a:schemeClr val="tx1"/>
                </a:solidFill>
                <a:effectLst/>
                <a:latin typeface="+mn-lt"/>
                <a:ea typeface="+mn-ea"/>
                <a:cs typeface="+mn-cs"/>
              </a:rPr>
              <a:t>including total PCB, total PAH, arsenic, copper, chromium, silver, and </a:t>
            </a:r>
            <a:r>
              <a:rPr lang="en-US" sz="1200" kern="1200" dirty="0" err="1" smtClean="0">
                <a:solidFill>
                  <a:schemeClr val="tx1"/>
                </a:solidFill>
                <a:effectLst/>
                <a:latin typeface="+mn-lt"/>
                <a:ea typeface="+mn-ea"/>
                <a:cs typeface="+mn-cs"/>
              </a:rPr>
              <a:t>bis</a:t>
            </a:r>
            <a:r>
              <a:rPr lang="en-US" sz="1200" kern="1200" dirty="0" smtClean="0">
                <a:solidFill>
                  <a:schemeClr val="tx1"/>
                </a:solidFill>
                <a:effectLst/>
                <a:latin typeface="+mn-lt"/>
                <a:ea typeface="+mn-ea"/>
                <a:cs typeface="+mn-cs"/>
              </a:rPr>
              <a:t>(2-ethylhexyl)phthalate. Exceedances of the Sediment Cleanup levels are of moderate concern as these levels are relatively low no-effects concentrations that provide long term sediment quality cleanup goals.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B298EE3-5FF7-48E7-A57A-D71806B3FD8B}" type="slidenum">
              <a:rPr lang="en-US" smtClean="0"/>
              <a:t>10</a:t>
            </a:fld>
            <a:endParaRPr lang="en-US"/>
          </a:p>
        </p:txBody>
      </p:sp>
    </p:spTree>
    <p:extLst>
      <p:ext uri="{BB962C8B-B14F-4D97-AF65-F5344CB8AC3E}">
        <p14:creationId xmlns:p14="http://schemas.microsoft.com/office/powerpoint/2010/main" val="247897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Four water quality</a:t>
            </a:r>
            <a:r>
              <a:rPr lang="en-US" baseline="0" dirty="0" smtClean="0"/>
              <a:t> status assessment examples</a:t>
            </a:r>
          </a:p>
          <a:p>
            <a:endParaRPr lang="en-US" baseline="0" dirty="0" smtClean="0"/>
          </a:p>
          <a:p>
            <a:pPr marL="228600" indent="-228600">
              <a:buAutoNum type="arabicPeriod"/>
            </a:pPr>
            <a:r>
              <a:rPr lang="en-US" baseline="0" dirty="0" smtClean="0"/>
              <a:t>WQI – Condition based on Ecology thresholds within and outside UGA streams relatively similar. Note one site (Yelm Creek) outside UGAs was classified in poor condition.</a:t>
            </a:r>
          </a:p>
          <a:p>
            <a:pPr marL="228600" indent="-228600">
              <a:buAutoNum type="arabicPeriod"/>
            </a:pPr>
            <a:r>
              <a:rPr lang="en-US" baseline="0" dirty="0" smtClean="0"/>
              <a:t>Fecal coliform bacteria (based on geometric mean 100 </a:t>
            </a:r>
            <a:r>
              <a:rPr lang="en-US" baseline="0" dirty="0" err="1" smtClean="0"/>
              <a:t>cfu</a:t>
            </a:r>
            <a:r>
              <a:rPr lang="en-US" baseline="0" dirty="0" smtClean="0"/>
              <a:t>/100 mL threshold). Only streams within UGAs in poor condition (over 25%).</a:t>
            </a:r>
          </a:p>
          <a:p>
            <a:pPr marL="228600" indent="-228600">
              <a:buAutoNum type="arabicPeriod"/>
            </a:pPr>
            <a:r>
              <a:rPr lang="en-US" baseline="0" dirty="0" smtClean="0"/>
              <a:t>Temperature (based on 16 oC threshold) similar ~50% of stream length in poor condition within and outside UGAs</a:t>
            </a:r>
          </a:p>
          <a:p>
            <a:pPr marL="228600" indent="-228600">
              <a:buAutoNum type="arabicPeriod"/>
            </a:pPr>
            <a:r>
              <a:rPr lang="en-US" baseline="0" dirty="0" smtClean="0"/>
              <a:t>Total phosphorus (based on Biological Condition Gradient analysis TP &gt;50 </a:t>
            </a:r>
            <a:r>
              <a:rPr lang="en-US" baseline="0" dirty="0" err="1" smtClean="0"/>
              <a:t>ug</a:t>
            </a:r>
            <a:r>
              <a:rPr lang="en-US" baseline="0" dirty="0" smtClean="0"/>
              <a:t>/L) greater extend of stream length within UGAs in poor condition.</a:t>
            </a:r>
          </a:p>
          <a:p>
            <a:pPr marL="228600" indent="-228600">
              <a:buAutoNum type="arabicPeriod"/>
            </a:pPr>
            <a:endParaRPr lang="en-US" baseline="0" dirty="0" smtClean="0"/>
          </a:p>
          <a:p>
            <a:pPr marL="0" indent="0">
              <a:buNone/>
            </a:pPr>
            <a:endParaRPr lang="en-US" dirty="0"/>
          </a:p>
        </p:txBody>
      </p:sp>
      <p:sp>
        <p:nvSpPr>
          <p:cNvPr id="4" name="Slide Number Placeholder 3"/>
          <p:cNvSpPr>
            <a:spLocks noGrp="1"/>
          </p:cNvSpPr>
          <p:nvPr>
            <p:ph type="sldNum" sz="quarter" idx="10"/>
          </p:nvPr>
        </p:nvSpPr>
        <p:spPr/>
        <p:txBody>
          <a:bodyPr/>
          <a:lstStyle/>
          <a:p>
            <a:fld id="{2B298EE3-5FF7-48E7-A57A-D71806B3FD8B}" type="slidenum">
              <a:rPr lang="en-US" smtClean="0"/>
              <a:t>11</a:t>
            </a:fld>
            <a:endParaRPr lang="en-US"/>
          </a:p>
        </p:txBody>
      </p:sp>
    </p:spTree>
    <p:extLst>
      <p:ext uri="{BB962C8B-B14F-4D97-AF65-F5344CB8AC3E}">
        <p14:creationId xmlns:p14="http://schemas.microsoft.com/office/powerpoint/2010/main" val="2935473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Sediment</a:t>
            </a:r>
            <a:r>
              <a:rPr lang="en-US" baseline="0" dirty="0" smtClean="0"/>
              <a:t> quality status based on screening levels typically used by USGS – appropriate for sieved samples. Explain TEC and PEC thresholds…</a:t>
            </a:r>
          </a:p>
          <a:p>
            <a:r>
              <a:rPr lang="en-US" baseline="0" dirty="0" smtClean="0"/>
              <a:t>Only a relatively small amount of stream length classified in poor condition. </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B298EE3-5FF7-48E7-A57A-D71806B3FD8B}" type="slidenum">
              <a:rPr lang="en-US" smtClean="0"/>
              <a:t>12</a:t>
            </a:fld>
            <a:endParaRPr lang="en-US"/>
          </a:p>
        </p:txBody>
      </p:sp>
    </p:spTree>
    <p:extLst>
      <p:ext uri="{BB962C8B-B14F-4D97-AF65-F5344CB8AC3E}">
        <p14:creationId xmlns:p14="http://schemas.microsoft.com/office/powerpoint/2010/main" val="17156975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Habitat status based on comparison to least-disturbed reference site data.</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B298EE3-5FF7-48E7-A57A-D71806B3FD8B}" type="slidenum">
              <a:rPr lang="en-US" smtClean="0"/>
              <a:t>13</a:t>
            </a:fld>
            <a:endParaRPr lang="en-US"/>
          </a:p>
        </p:txBody>
      </p:sp>
    </p:spTree>
    <p:extLst>
      <p:ext uri="{BB962C8B-B14F-4D97-AF65-F5344CB8AC3E}">
        <p14:creationId xmlns:p14="http://schemas.microsoft.com/office/powerpoint/2010/main" val="11396954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think natural variables are actually surrogates for human disturbance. Precipitation totals highly positively correlated with elevation, which is highly and negatively correlated with human development. Longitude represents the change in development as one moves from the higher elevation Olympics across the lower and more developed Puget Lowlands and then up again into the Cascade foothills.</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2B298EE3-5FF7-48E7-A57A-D71806B3FD8B}" type="slidenum">
              <a:rPr lang="en-US" smtClean="0"/>
              <a:t>14</a:t>
            </a:fld>
            <a:endParaRPr lang="en-US"/>
          </a:p>
        </p:txBody>
      </p:sp>
    </p:spTree>
    <p:extLst>
      <p:ext uri="{BB962C8B-B14F-4D97-AF65-F5344CB8AC3E}">
        <p14:creationId xmlns:p14="http://schemas.microsoft.com/office/powerpoint/2010/main" val="1802078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Similar analyses conducted for Trophic Diatom</a:t>
            </a:r>
            <a:r>
              <a:rPr lang="en-US" baseline="0" dirty="0" smtClean="0"/>
              <a:t> Index. Again, longitude considered surrogate for human influence.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B298EE3-5FF7-48E7-A57A-D71806B3FD8B}" type="slidenum">
              <a:rPr lang="en-US" smtClean="0"/>
              <a:t>15</a:t>
            </a:fld>
            <a:endParaRPr lang="en-US"/>
          </a:p>
        </p:txBody>
      </p:sp>
    </p:spTree>
    <p:extLst>
      <p:ext uri="{BB962C8B-B14F-4D97-AF65-F5344CB8AC3E}">
        <p14:creationId xmlns:p14="http://schemas.microsoft.com/office/powerpoint/2010/main" val="18020783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524000" y="1228792"/>
            <a:ext cx="9144000" cy="1770541"/>
          </a:xfrm>
        </p:spPr>
        <p:txBody>
          <a:bodyPr anchor="b"/>
          <a:lstStyle>
            <a:lvl1pPr algn="ctr">
              <a:defRPr sz="600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524000" y="3091409"/>
            <a:ext cx="9144000" cy="976837"/>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80994" y="532895"/>
            <a:ext cx="1032194" cy="97208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8200" y="1121395"/>
            <a:ext cx="10515600" cy="1325563"/>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838200" y="2581895"/>
            <a:ext cx="10515600" cy="36882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1850" y="1326184"/>
            <a:ext cx="10515600" cy="3236292"/>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8200" y="1044574"/>
            <a:ext cx="10515600" cy="1325563"/>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2506662"/>
            <a:ext cx="5181600" cy="38116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2506662"/>
            <a:ext cx="5181600" cy="38116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9788" y="94951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2265554"/>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3089466"/>
            <a:ext cx="5157787" cy="324945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2265554"/>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89466"/>
            <a:ext cx="5183188" cy="324945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8200" y="1087020"/>
            <a:ext cx="10515600" cy="1325563"/>
          </a:xfr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9788" y="883461"/>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141368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483661"/>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9788" y="910962"/>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144118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51116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AF0886-6993-DF46-AFA9-C0D917F02EE2}" type="datetimeFigureOut">
              <a:rPr lang="en-US" smtClean="0"/>
              <a:t>6/5/2017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92FACC-CD20-4544-856E-445DE0DC7FFB}" type="slidenum">
              <a:rPr lang="en-US" smtClean="0"/>
              <a:t>‹#›</a:t>
            </a:fld>
            <a:endParaRPr lang="en-US"/>
          </a:p>
        </p:txBody>
      </p:sp>
    </p:spTree>
    <p:extLst>
      <p:ext uri="{BB962C8B-B14F-4D97-AF65-F5344CB8AC3E}">
        <p14:creationId xmlns:p14="http://schemas.microsoft.com/office/powerpoint/2010/main" val="191200848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0.emf"/><Relationship Id="rId4" Type="http://schemas.openxmlformats.org/officeDocument/2006/relationships/image" Target="../media/image9.emf"/></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emf"/></Relationships>
</file>

<file path=ppt/slides/_rels/slide1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9.emf"/></Relationships>
</file>

<file path=ppt/slides/_rels/slide1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emf"/></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911717"/>
            <a:ext cx="9144000" cy="1770541"/>
          </a:xfrm>
        </p:spPr>
        <p:txBody>
          <a:bodyPr>
            <a:normAutofit fontScale="90000"/>
          </a:bodyPr>
          <a:lstStyle/>
          <a:p>
            <a:r>
              <a:rPr lang="en-US" dirty="0" smtClean="0"/>
              <a:t>Puget Lowland Ecoregion Streams </a:t>
            </a:r>
            <a:br>
              <a:rPr lang="en-US" dirty="0" smtClean="0"/>
            </a:br>
            <a:r>
              <a:rPr lang="en-US" dirty="0" smtClean="0"/>
              <a:t>Status &amp; Trends</a:t>
            </a:r>
            <a:endParaRPr lang="en-US" dirty="0"/>
          </a:p>
        </p:txBody>
      </p:sp>
      <p:sp>
        <p:nvSpPr>
          <p:cNvPr id="3" name="Subtitle 2"/>
          <p:cNvSpPr>
            <a:spLocks noGrp="1"/>
          </p:cNvSpPr>
          <p:nvPr>
            <p:ph type="subTitle" idx="1"/>
          </p:nvPr>
        </p:nvSpPr>
        <p:spPr>
          <a:xfrm>
            <a:off x="1524000" y="3774334"/>
            <a:ext cx="9144000" cy="976837"/>
          </a:xfrm>
        </p:spPr>
        <p:txBody>
          <a:bodyPr>
            <a:normAutofit lnSpcReduction="10000"/>
          </a:bodyPr>
          <a:lstStyle/>
          <a:p>
            <a:r>
              <a:rPr lang="en-US" dirty="0" smtClean="0"/>
              <a:t>Brandi Lubliner, SAM Coordinator; Rich Sheibley, USGS; Curtis DeGasperi, King County; Chad Larson, Ecology; Leska Fore, Puget Sound Partnership</a:t>
            </a:r>
            <a:endParaRPr lang="en-US" dirty="0"/>
          </a:p>
        </p:txBody>
      </p:sp>
    </p:spTree>
    <p:extLst>
      <p:ext uri="{BB962C8B-B14F-4D97-AF65-F5344CB8AC3E}">
        <p14:creationId xmlns:p14="http://schemas.microsoft.com/office/powerpoint/2010/main" val="20276926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Study questions:</a:t>
            </a:r>
            <a:endParaRPr lang="en-US" b="1" dirty="0"/>
          </a:p>
        </p:txBody>
      </p:sp>
      <p:sp>
        <p:nvSpPr>
          <p:cNvPr id="3" name="Content Placeholder 2"/>
          <p:cNvSpPr>
            <a:spLocks noGrp="1"/>
          </p:cNvSpPr>
          <p:nvPr>
            <p:ph idx="1"/>
          </p:nvPr>
        </p:nvSpPr>
        <p:spPr/>
        <p:txBody>
          <a:bodyPr>
            <a:normAutofit fontScale="92500"/>
          </a:bodyPr>
          <a:lstStyle/>
          <a:p>
            <a:r>
              <a:rPr lang="en-US" b="1" dirty="0" smtClean="0"/>
              <a:t>Q1</a:t>
            </a:r>
            <a:r>
              <a:rPr lang="en-US" b="1" dirty="0"/>
              <a:t>:</a:t>
            </a:r>
            <a:r>
              <a:rPr lang="en-US" dirty="0"/>
              <a:t> What percent of streams meet biological, water, and sediment quality standards for beneficial uses within and outside urban growth areas (UGAs</a:t>
            </a:r>
            <a:r>
              <a:rPr lang="en-US" dirty="0" smtClean="0"/>
              <a:t>)?</a:t>
            </a:r>
          </a:p>
          <a:p>
            <a:r>
              <a:rPr lang="en-US" b="1" dirty="0" smtClean="0"/>
              <a:t>Q2 &amp; Q3:</a:t>
            </a:r>
            <a:r>
              <a:rPr lang="en-US" dirty="0" smtClean="0"/>
              <a:t> </a:t>
            </a:r>
            <a:r>
              <a:rPr lang="en-US" dirty="0"/>
              <a:t>What </a:t>
            </a:r>
            <a:r>
              <a:rPr lang="en-US" dirty="0" smtClean="0"/>
              <a:t>natural and human </a:t>
            </a:r>
            <a:r>
              <a:rPr lang="en-US" dirty="0"/>
              <a:t>variables correlate with the status of streams within and outside the UGA</a:t>
            </a:r>
            <a:r>
              <a:rPr lang="en-US" dirty="0" smtClean="0"/>
              <a:t>?</a:t>
            </a:r>
          </a:p>
          <a:p>
            <a:pPr lvl="0"/>
            <a:r>
              <a:rPr lang="en-US" b="1" dirty="0"/>
              <a:t>Q4: </a:t>
            </a:r>
            <a:r>
              <a:rPr lang="en-US" dirty="0"/>
              <a:t>How </a:t>
            </a:r>
            <a:r>
              <a:rPr lang="en-US" dirty="0" smtClean="0"/>
              <a:t>do </a:t>
            </a:r>
            <a:r>
              <a:rPr lang="en-US" dirty="0"/>
              <a:t>SAM results compare to other monitoring programs in Puget Sound</a:t>
            </a:r>
            <a:r>
              <a:rPr lang="en-US" dirty="0" smtClean="0"/>
              <a:t>?</a:t>
            </a:r>
          </a:p>
          <a:p>
            <a:r>
              <a:rPr lang="en-US" b="1" dirty="0"/>
              <a:t>Q5: </a:t>
            </a:r>
            <a:r>
              <a:rPr lang="en-US" dirty="0"/>
              <a:t>What </a:t>
            </a:r>
            <a:r>
              <a:rPr lang="en-US" dirty="0" smtClean="0"/>
              <a:t>parameters </a:t>
            </a:r>
            <a:r>
              <a:rPr lang="en-US" dirty="0"/>
              <a:t>would be carried forward for trend assessment of SAM stream monitoring in the future, and at what timing and frequency?</a:t>
            </a:r>
          </a:p>
          <a:p>
            <a:pPr lvl="0"/>
            <a:endParaRPr lang="en-US" dirty="0"/>
          </a:p>
          <a:p>
            <a:endParaRPr lang="en-US" dirty="0"/>
          </a:p>
        </p:txBody>
      </p:sp>
    </p:spTree>
    <p:extLst>
      <p:ext uri="{BB962C8B-B14F-4D97-AF65-F5344CB8AC3E}">
        <p14:creationId xmlns:p14="http://schemas.microsoft.com/office/powerpoint/2010/main" val="4818292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Sampling design “survey-based”</a:t>
            </a:r>
            <a:endParaRPr lang="en-US" b="1" dirty="0"/>
          </a:p>
        </p:txBody>
      </p:sp>
      <p:sp>
        <p:nvSpPr>
          <p:cNvPr id="3" name="Content Placeholder 2"/>
          <p:cNvSpPr>
            <a:spLocks noGrp="1"/>
          </p:cNvSpPr>
          <p:nvPr>
            <p:ph idx="1"/>
          </p:nvPr>
        </p:nvSpPr>
        <p:spPr>
          <a:xfrm>
            <a:off x="838200" y="2581895"/>
            <a:ext cx="7923835" cy="3688276"/>
          </a:xfrm>
        </p:spPr>
        <p:txBody>
          <a:bodyPr/>
          <a:lstStyle/>
          <a:p>
            <a:r>
              <a:rPr lang="en-US" sz="3600" dirty="0" smtClean="0"/>
              <a:t>Analogous to polling methods</a:t>
            </a:r>
          </a:p>
          <a:p>
            <a:r>
              <a:rPr lang="en-US" sz="3600" dirty="0" smtClean="0"/>
              <a:t>A complete census is not possible</a:t>
            </a:r>
          </a:p>
          <a:p>
            <a:r>
              <a:rPr lang="en-US" sz="3600" dirty="0" smtClean="0"/>
              <a:t>Survey-based sampling is efficient </a:t>
            </a:r>
          </a:p>
          <a:p>
            <a:r>
              <a:rPr lang="en-US" sz="3600" dirty="0" smtClean="0"/>
              <a:t>Survey-based sampling provides confidence bounds on results</a:t>
            </a:r>
          </a:p>
          <a:p>
            <a:endParaRPr lang="en-US" dirty="0"/>
          </a:p>
        </p:txBody>
      </p:sp>
      <p:pic>
        <p:nvPicPr>
          <p:cNvPr id="1026" name="Picture 2" descr="https://www.math.upenn.edu/~deturck/m170/wk4/lecture/truman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8625" y="2624859"/>
            <a:ext cx="3624754" cy="2806261"/>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148571" y="2212563"/>
            <a:ext cx="2319289" cy="461665"/>
          </a:xfrm>
          <a:prstGeom prst="rect">
            <a:avLst/>
          </a:prstGeom>
          <a:noFill/>
        </p:spPr>
        <p:txBody>
          <a:bodyPr wrap="none" rtlCol="0">
            <a:spAutoFit/>
          </a:bodyPr>
          <a:lstStyle/>
          <a:p>
            <a:r>
              <a:rPr lang="en-US" sz="2400" b="1" dirty="0" smtClean="0">
                <a:solidFill>
                  <a:srgbClr val="00B0F0"/>
                </a:solidFill>
              </a:rPr>
              <a:t>We avoided this:</a:t>
            </a:r>
            <a:endParaRPr lang="en-US" sz="2400" b="1" dirty="0">
              <a:solidFill>
                <a:srgbClr val="00B0F0"/>
              </a:solidFill>
            </a:endParaRPr>
          </a:p>
        </p:txBody>
      </p:sp>
    </p:spTree>
    <p:extLst>
      <p:ext uri="{BB962C8B-B14F-4D97-AF65-F5344CB8AC3E}">
        <p14:creationId xmlns:p14="http://schemas.microsoft.com/office/powerpoint/2010/main" val="25812223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21395"/>
            <a:ext cx="7796513" cy="1325563"/>
          </a:xfrm>
        </p:spPr>
        <p:txBody>
          <a:bodyPr>
            <a:normAutofit fontScale="90000"/>
          </a:bodyPr>
          <a:lstStyle/>
          <a:p>
            <a:r>
              <a:rPr lang="en-US" b="1" dirty="0" smtClean="0"/>
              <a:t>Sampled small Puget Lowland Streams within and outside urban growth areas (UGAs) for:</a:t>
            </a:r>
            <a:endParaRPr lang="en-US" b="1" dirty="0"/>
          </a:p>
        </p:txBody>
      </p:sp>
      <p:sp>
        <p:nvSpPr>
          <p:cNvPr id="4" name="Content Placeholder 3"/>
          <p:cNvSpPr>
            <a:spLocks noGrp="1"/>
          </p:cNvSpPr>
          <p:nvPr>
            <p:ph idx="1"/>
          </p:nvPr>
        </p:nvSpPr>
        <p:spPr>
          <a:xfrm>
            <a:off x="838200" y="2929145"/>
            <a:ext cx="7680767" cy="3688276"/>
          </a:xfrm>
        </p:spPr>
        <p:txBody>
          <a:bodyPr/>
          <a:lstStyle/>
          <a:p>
            <a:r>
              <a:rPr lang="en-US" dirty="0" smtClean="0"/>
              <a:t>Monthly water quality Jan-Dec 2015</a:t>
            </a:r>
          </a:p>
          <a:p>
            <a:pPr lvl="1"/>
            <a:r>
              <a:rPr lang="en-US" dirty="0" smtClean="0"/>
              <a:t>Conventional parameters, metals, PAHs, stream flow</a:t>
            </a:r>
          </a:p>
          <a:p>
            <a:r>
              <a:rPr lang="en-US" dirty="0" smtClean="0"/>
              <a:t>Summer Watershed Health Monitoring</a:t>
            </a:r>
          </a:p>
          <a:p>
            <a:pPr lvl="1"/>
            <a:r>
              <a:rPr lang="en-US" dirty="0" smtClean="0"/>
              <a:t>Water quality (conventional parameters)</a:t>
            </a:r>
          </a:p>
          <a:p>
            <a:pPr lvl="1"/>
            <a:r>
              <a:rPr lang="en-US" dirty="0" smtClean="0"/>
              <a:t>Benthic macroinvertebrates</a:t>
            </a:r>
          </a:p>
          <a:p>
            <a:pPr lvl="1"/>
            <a:r>
              <a:rPr lang="en-US" dirty="0" smtClean="0"/>
              <a:t>Periphyton</a:t>
            </a:r>
          </a:p>
          <a:p>
            <a:pPr lvl="1"/>
            <a:r>
              <a:rPr lang="en-US" dirty="0" smtClean="0"/>
              <a:t>Sediment chemistry (TOC, metals, phthalates, PAHs, PCBs, PBDEs, common pesticides)</a:t>
            </a:r>
          </a:p>
          <a:p>
            <a:pPr lvl="1"/>
            <a:endParaRPr lang="en-US" dirty="0" smtClean="0"/>
          </a:p>
          <a:p>
            <a:pPr lvl="1"/>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4713" y="1087020"/>
            <a:ext cx="3190237" cy="5013229"/>
          </a:xfrm>
          <a:prstGeom prst="rect">
            <a:avLst/>
          </a:prstGeom>
        </p:spPr>
      </p:pic>
    </p:spTree>
    <p:extLst>
      <p:ext uri="{BB962C8B-B14F-4D97-AF65-F5344CB8AC3E}">
        <p14:creationId xmlns:p14="http://schemas.microsoft.com/office/powerpoint/2010/main" val="30048546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Included watershed and riparian GIS analysis</a:t>
            </a:r>
            <a:endParaRPr lang="en-US" b="1" dirty="0"/>
          </a:p>
        </p:txBody>
      </p:sp>
      <p:sp>
        <p:nvSpPr>
          <p:cNvPr id="3" name="Content Placeholder 2"/>
          <p:cNvSpPr>
            <a:spLocks noGrp="1"/>
          </p:cNvSpPr>
          <p:nvPr>
            <p:ph idx="1"/>
          </p:nvPr>
        </p:nvSpPr>
        <p:spPr/>
        <p:txBody>
          <a:bodyPr/>
          <a:lstStyle/>
          <a:p>
            <a:r>
              <a:rPr lang="en-US" dirty="0" smtClean="0"/>
              <a:t>Leveraged USGS NAWQA expertise (and USGS $) to derive land cover and other landscape parameters for all SAM PLES sites and 16 least-disturbed reference sites</a:t>
            </a:r>
          </a:p>
          <a:p>
            <a:r>
              <a:rPr lang="en-US" dirty="0" smtClean="0"/>
              <a:t>Why? Because local riparian and upstream land cover shown to be important factor for biological communities</a:t>
            </a:r>
          </a:p>
        </p:txBody>
      </p:sp>
    </p:spTree>
    <p:extLst>
      <p:ext uri="{BB962C8B-B14F-4D97-AF65-F5344CB8AC3E}">
        <p14:creationId xmlns:p14="http://schemas.microsoft.com/office/powerpoint/2010/main" val="16258900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Land cover summary within and outside UGAs</a:t>
            </a:r>
            <a:endParaRPr lang="en-US" b="1" dirty="0"/>
          </a:p>
        </p:txBody>
      </p:sp>
      <p:pic>
        <p:nvPicPr>
          <p:cNvPr id="5" name="Picture 4"/>
          <p:cNvPicPr>
            <a:picLocks noChangeAspect="1"/>
          </p:cNvPicPr>
          <p:nvPr/>
        </p:nvPicPr>
        <p:blipFill>
          <a:blip r:embed="rId3"/>
          <a:stretch>
            <a:fillRect/>
          </a:stretch>
        </p:blipFill>
        <p:spPr>
          <a:xfrm>
            <a:off x="276026" y="2383371"/>
            <a:ext cx="5608959" cy="3443123"/>
          </a:xfrm>
          <a:prstGeom prst="rect">
            <a:avLst/>
          </a:prstGeom>
        </p:spPr>
      </p:pic>
      <p:pic>
        <p:nvPicPr>
          <p:cNvPr id="6" name="Picture 5"/>
          <p:cNvPicPr>
            <a:picLocks noChangeAspect="1"/>
          </p:cNvPicPr>
          <p:nvPr/>
        </p:nvPicPr>
        <p:blipFill>
          <a:blip r:embed="rId4"/>
          <a:stretch>
            <a:fillRect/>
          </a:stretch>
        </p:blipFill>
        <p:spPr>
          <a:xfrm>
            <a:off x="6041668" y="2412583"/>
            <a:ext cx="5490575" cy="3443123"/>
          </a:xfrm>
          <a:prstGeom prst="rect">
            <a:avLst/>
          </a:prstGeom>
        </p:spPr>
      </p:pic>
    </p:spTree>
    <p:extLst>
      <p:ext uri="{BB962C8B-B14F-4D97-AF65-F5344CB8AC3E}">
        <p14:creationId xmlns:p14="http://schemas.microsoft.com/office/powerpoint/2010/main" val="33329371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869" y="1034927"/>
            <a:ext cx="5901408" cy="5486400"/>
          </a:xfrm>
          <a:prstGeom prst="rect">
            <a:avLst/>
          </a:prstGeom>
          <a:solidFill>
            <a:schemeClr val="bg1"/>
          </a:solidFill>
          <a:ln>
            <a:solidFill>
              <a:schemeClr val="accent1"/>
            </a:solidFill>
          </a:ln>
          <a:effectLst/>
        </p:spPr>
      </p:pic>
      <p:sp>
        <p:nvSpPr>
          <p:cNvPr id="2" name="TextBox 1"/>
          <p:cNvSpPr txBox="1"/>
          <p:nvPr/>
        </p:nvSpPr>
        <p:spPr>
          <a:xfrm>
            <a:off x="353869" y="4308371"/>
            <a:ext cx="2898101" cy="369332"/>
          </a:xfrm>
          <a:prstGeom prst="rect">
            <a:avLst/>
          </a:prstGeom>
          <a:noFill/>
        </p:spPr>
        <p:txBody>
          <a:bodyPr wrap="none" rtlCol="0">
            <a:spAutoFit/>
          </a:bodyPr>
          <a:lstStyle/>
          <a:p>
            <a:r>
              <a:rPr lang="en-US" b="1" dirty="0" smtClean="0"/>
              <a:t> Water Quality ------------------</a:t>
            </a:r>
            <a:endParaRPr lang="en-US" b="1" dirty="0"/>
          </a:p>
        </p:txBody>
      </p:sp>
      <p:pic>
        <p:nvPicPr>
          <p:cNvPr id="5"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5238" y="161237"/>
            <a:ext cx="3001781" cy="685800"/>
          </a:xfrm>
          <a:prstGeom prst="rect">
            <a:avLst/>
          </a:prstGeom>
          <a:solidFill>
            <a:schemeClr val="bg1"/>
          </a:solidFill>
          <a:ln w="9525">
            <a:solidFill>
              <a:srgbClr val="00B0F0"/>
            </a:solidFill>
            <a:miter lim="800000"/>
            <a:headEnd/>
            <a:tailEnd/>
          </a:ln>
          <a:effectLst/>
        </p:spPr>
      </p:pic>
      <p:pic>
        <p:nvPicPr>
          <p:cNvPr id="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9663" y="1034928"/>
            <a:ext cx="5302381" cy="5487520"/>
          </a:xfrm>
          <a:prstGeom prst="rect">
            <a:avLst/>
          </a:prstGeom>
          <a:solidFill>
            <a:schemeClr val="bg1"/>
          </a:solidFill>
          <a:ln>
            <a:solidFill>
              <a:schemeClr val="accent1"/>
            </a:solidFill>
          </a:ln>
          <a:effectLst/>
        </p:spPr>
      </p:pic>
      <p:sp>
        <p:nvSpPr>
          <p:cNvPr id="3" name="TextBox 2"/>
          <p:cNvSpPr txBox="1"/>
          <p:nvPr/>
        </p:nvSpPr>
        <p:spPr>
          <a:xfrm>
            <a:off x="6351467" y="3220905"/>
            <a:ext cx="3024674" cy="369332"/>
          </a:xfrm>
          <a:prstGeom prst="rect">
            <a:avLst/>
          </a:prstGeom>
          <a:noFill/>
        </p:spPr>
        <p:txBody>
          <a:bodyPr wrap="none" rtlCol="0">
            <a:spAutoFit/>
          </a:bodyPr>
          <a:lstStyle/>
          <a:p>
            <a:r>
              <a:rPr lang="en-US" b="1" dirty="0"/>
              <a:t> </a:t>
            </a:r>
            <a:r>
              <a:rPr lang="en-US" b="1" dirty="0" smtClean="0"/>
              <a:t> Sediment Quality -------------</a:t>
            </a:r>
            <a:endParaRPr lang="en-US" b="1" dirty="0"/>
          </a:p>
        </p:txBody>
      </p:sp>
    </p:spTree>
    <p:extLst>
      <p:ext uri="{BB962C8B-B14F-4D97-AF65-F5344CB8AC3E}">
        <p14:creationId xmlns:p14="http://schemas.microsoft.com/office/powerpoint/2010/main" val="831238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24620"/>
            <a:ext cx="10515600" cy="1325563"/>
          </a:xfrm>
        </p:spPr>
        <p:txBody>
          <a:bodyPr/>
          <a:lstStyle/>
          <a:p>
            <a:r>
              <a:rPr lang="en-US" b="1" dirty="0" smtClean="0"/>
              <a:t>Q1: Biological Status</a:t>
            </a:r>
            <a:endParaRPr lang="en-US" b="1" dirty="0"/>
          </a:p>
        </p:txBody>
      </p:sp>
      <p:sp>
        <p:nvSpPr>
          <p:cNvPr id="6" name="Content Placeholder 5"/>
          <p:cNvSpPr>
            <a:spLocks noGrp="1"/>
          </p:cNvSpPr>
          <p:nvPr>
            <p:ph idx="1"/>
          </p:nvPr>
        </p:nvSpPr>
        <p:spPr>
          <a:xfrm>
            <a:off x="838200" y="2049445"/>
            <a:ext cx="10515600" cy="3688276"/>
          </a:xfrm>
        </p:spPr>
        <p:txBody>
          <a:bodyPr/>
          <a:lstStyle/>
          <a:p>
            <a:r>
              <a:rPr lang="en-US" dirty="0" smtClean="0"/>
              <a:t>Biological condition was generally worse in small streams within UGAs compared to streams outside UGAs</a:t>
            </a:r>
          </a:p>
          <a:p>
            <a:pPr marL="0" indent="0">
              <a:buNone/>
            </a:pPr>
            <a:endParaRPr lang="en-US" dirty="0"/>
          </a:p>
        </p:txBody>
      </p:sp>
      <p:pic>
        <p:nvPicPr>
          <p:cNvPr id="7" name="Picture 6"/>
          <p:cNvPicPr/>
          <p:nvPr/>
        </p:nvPicPr>
        <p:blipFill>
          <a:blip r:embed="rId3">
            <a:extLst>
              <a:ext uri="{28A0092B-C50C-407E-A947-70E740481C1C}">
                <a14:useLocalDpi xmlns:a14="http://schemas.microsoft.com/office/drawing/2010/main" val="0"/>
              </a:ext>
            </a:extLst>
          </a:blip>
          <a:srcRect/>
          <a:stretch>
            <a:fillRect/>
          </a:stretch>
        </p:blipFill>
        <p:spPr bwMode="auto">
          <a:xfrm>
            <a:off x="1990012" y="3419896"/>
            <a:ext cx="3752758" cy="2959812"/>
          </a:xfrm>
          <a:prstGeom prst="rect">
            <a:avLst/>
          </a:prstGeom>
          <a:noFill/>
          <a:ln>
            <a:noFill/>
          </a:ln>
        </p:spPr>
      </p:pic>
      <p:pic>
        <p:nvPicPr>
          <p:cNvPr id="8"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6354473" y="3419896"/>
            <a:ext cx="3206187" cy="2966025"/>
          </a:xfrm>
          <a:prstGeom prst="rect">
            <a:avLst/>
          </a:prstGeom>
          <a:noFill/>
          <a:ln>
            <a:noFill/>
          </a:ln>
        </p:spPr>
      </p:pic>
      <p:sp>
        <p:nvSpPr>
          <p:cNvPr id="9" name="TextBox 8"/>
          <p:cNvSpPr txBox="1"/>
          <p:nvPr/>
        </p:nvSpPr>
        <p:spPr>
          <a:xfrm>
            <a:off x="2268122" y="3056777"/>
            <a:ext cx="3194080" cy="369332"/>
          </a:xfrm>
          <a:prstGeom prst="rect">
            <a:avLst/>
          </a:prstGeom>
          <a:noFill/>
        </p:spPr>
        <p:txBody>
          <a:bodyPr wrap="none" rtlCol="0">
            <a:spAutoFit/>
          </a:bodyPr>
          <a:lstStyle/>
          <a:p>
            <a:r>
              <a:rPr lang="en-US" b="1" dirty="0" smtClean="0"/>
              <a:t>Benthic Index of Biotic Integrity</a:t>
            </a:r>
            <a:endParaRPr lang="en-US" b="1" dirty="0"/>
          </a:p>
        </p:txBody>
      </p:sp>
      <p:sp>
        <p:nvSpPr>
          <p:cNvPr id="10" name="TextBox 9"/>
          <p:cNvSpPr txBox="1"/>
          <p:nvPr/>
        </p:nvSpPr>
        <p:spPr>
          <a:xfrm>
            <a:off x="6805898" y="3057834"/>
            <a:ext cx="2221890" cy="369332"/>
          </a:xfrm>
          <a:prstGeom prst="rect">
            <a:avLst/>
          </a:prstGeom>
          <a:noFill/>
        </p:spPr>
        <p:txBody>
          <a:bodyPr wrap="none" rtlCol="0">
            <a:spAutoFit/>
          </a:bodyPr>
          <a:lstStyle/>
          <a:p>
            <a:r>
              <a:rPr lang="en-US" b="1" dirty="0" smtClean="0"/>
              <a:t>Trophic Diatom Index</a:t>
            </a:r>
            <a:endParaRPr lang="en-US" b="1" dirty="0"/>
          </a:p>
        </p:txBody>
      </p:sp>
    </p:spTree>
    <p:extLst>
      <p:ext uri="{BB962C8B-B14F-4D97-AF65-F5344CB8AC3E}">
        <p14:creationId xmlns:p14="http://schemas.microsoft.com/office/powerpoint/2010/main" val="24770235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Q1: Comparison to water quality standards</a:t>
            </a:r>
            <a:endParaRPr lang="en-US" b="1" dirty="0"/>
          </a:p>
        </p:txBody>
      </p:sp>
      <p:sp>
        <p:nvSpPr>
          <p:cNvPr id="3" name="Content Placeholder 2"/>
          <p:cNvSpPr>
            <a:spLocks noGrp="1"/>
          </p:cNvSpPr>
          <p:nvPr>
            <p:ph idx="1"/>
          </p:nvPr>
        </p:nvSpPr>
        <p:spPr/>
        <p:txBody>
          <a:bodyPr/>
          <a:lstStyle/>
          <a:p>
            <a:r>
              <a:rPr lang="en-US" dirty="0" smtClean="0"/>
              <a:t>Higher frequency of exceedance of fecal coliform standard at sites within UGAs</a:t>
            </a:r>
          </a:p>
          <a:p>
            <a:r>
              <a:rPr lang="en-US" dirty="0" smtClean="0"/>
              <a:t>Similar frequency of exceedance of temperature, pH, and dissolved oxygen standards at sites within and outside of UGAs</a:t>
            </a:r>
          </a:p>
          <a:p>
            <a:r>
              <a:rPr lang="en-US" dirty="0" smtClean="0"/>
              <a:t>Measured metals concentrations did not typically exceed relevant acute or chronic standards for the protection of aquatic life.</a:t>
            </a:r>
          </a:p>
          <a:p>
            <a:endParaRPr lang="en-US" dirty="0"/>
          </a:p>
        </p:txBody>
      </p:sp>
    </p:spTree>
    <p:extLst>
      <p:ext uri="{BB962C8B-B14F-4D97-AF65-F5344CB8AC3E}">
        <p14:creationId xmlns:p14="http://schemas.microsoft.com/office/powerpoint/2010/main" val="35836847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Q1: Comparison to  sediment quality standards</a:t>
            </a:r>
            <a:endParaRPr lang="en-US" b="1" dirty="0"/>
          </a:p>
        </p:txBody>
      </p:sp>
      <p:sp>
        <p:nvSpPr>
          <p:cNvPr id="3" name="Content Placeholder 2"/>
          <p:cNvSpPr>
            <a:spLocks noGrp="1"/>
          </p:cNvSpPr>
          <p:nvPr>
            <p:ph idx="1"/>
          </p:nvPr>
        </p:nvSpPr>
        <p:spPr>
          <a:xfrm>
            <a:off x="838200" y="2581895"/>
            <a:ext cx="6662195" cy="3688276"/>
          </a:xfrm>
        </p:spPr>
        <p:txBody>
          <a:bodyPr/>
          <a:lstStyle/>
          <a:p>
            <a:r>
              <a:rPr lang="en-US" dirty="0" smtClean="0"/>
              <a:t>Measured sediment contaminant concentrations did not typically exceed sediment quality standards within or outside UGAs</a:t>
            </a:r>
          </a:p>
        </p:txBody>
      </p:sp>
      <p:pic>
        <p:nvPicPr>
          <p:cNvPr id="2050" name="Picture 2" descr="\\kc.kingcounty.lcl\dnrp\WLRD\Users\UsersSTS1\degaspec\My Pictures\swan_creek.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2603" y="2581895"/>
            <a:ext cx="4311751" cy="326223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92937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46820"/>
            <a:ext cx="10515600" cy="1325563"/>
          </a:xfrm>
        </p:spPr>
        <p:txBody>
          <a:bodyPr/>
          <a:lstStyle/>
          <a:p>
            <a:r>
              <a:rPr lang="en-US" b="1" dirty="0" smtClean="0"/>
              <a:t>Q1: Water Quality Status</a:t>
            </a:r>
            <a:endParaRPr lang="en-US" b="1" dirty="0"/>
          </a:p>
        </p:txBody>
      </p:sp>
      <p:sp>
        <p:nvSpPr>
          <p:cNvPr id="3" name="Content Placeholder 2"/>
          <p:cNvSpPr>
            <a:spLocks noGrp="1"/>
          </p:cNvSpPr>
          <p:nvPr>
            <p:ph idx="1"/>
          </p:nvPr>
        </p:nvSpPr>
        <p:spPr>
          <a:xfrm>
            <a:off x="838200" y="1655895"/>
            <a:ext cx="10515600" cy="3688276"/>
          </a:xfrm>
        </p:spPr>
        <p:txBody>
          <a:bodyPr/>
          <a:lstStyle/>
          <a:p>
            <a:r>
              <a:rPr lang="en-US" dirty="0" smtClean="0"/>
              <a:t>Status based on WQI and temperature similar inside and outside UGAs</a:t>
            </a:r>
          </a:p>
          <a:p>
            <a:r>
              <a:rPr lang="en-US" dirty="0" smtClean="0"/>
              <a:t>Greater proportion of stream length within UGAs in poor condition based on Fecal Coliform bacteria and Total Phosphorus</a:t>
            </a:r>
            <a:endParaRPr lang="en-US" dirty="0"/>
          </a:p>
        </p:txBody>
      </p:sp>
      <p:sp>
        <p:nvSpPr>
          <p:cNvPr id="8" name="TextBox 7"/>
          <p:cNvSpPr txBox="1"/>
          <p:nvPr/>
        </p:nvSpPr>
        <p:spPr>
          <a:xfrm>
            <a:off x="254650" y="3603678"/>
            <a:ext cx="2822760" cy="369332"/>
          </a:xfrm>
          <a:prstGeom prst="rect">
            <a:avLst/>
          </a:prstGeom>
          <a:noFill/>
        </p:spPr>
        <p:txBody>
          <a:bodyPr wrap="none" rtlCol="0">
            <a:spAutoFit/>
          </a:bodyPr>
          <a:lstStyle/>
          <a:p>
            <a:r>
              <a:rPr lang="en-US" b="1" dirty="0" smtClean="0"/>
              <a:t>Annual Water Quality Index</a:t>
            </a:r>
            <a:endParaRPr lang="en-US" b="1" dirty="0"/>
          </a:p>
        </p:txBody>
      </p:sp>
      <p:sp>
        <p:nvSpPr>
          <p:cNvPr id="9" name="TextBox 8"/>
          <p:cNvSpPr txBox="1"/>
          <p:nvPr/>
        </p:nvSpPr>
        <p:spPr>
          <a:xfrm>
            <a:off x="3451056" y="3587809"/>
            <a:ext cx="2377767" cy="369332"/>
          </a:xfrm>
          <a:prstGeom prst="rect">
            <a:avLst/>
          </a:prstGeom>
          <a:noFill/>
        </p:spPr>
        <p:txBody>
          <a:bodyPr wrap="none" rtlCol="0">
            <a:spAutoFit/>
          </a:bodyPr>
          <a:lstStyle/>
          <a:p>
            <a:r>
              <a:rPr lang="en-US" b="1" dirty="0" smtClean="0"/>
              <a:t>Fecal Coliform Bacteria</a:t>
            </a:r>
            <a:endParaRPr lang="en-US" b="1" dirty="0"/>
          </a:p>
        </p:txBody>
      </p:sp>
      <p:sp>
        <p:nvSpPr>
          <p:cNvPr id="10" name="TextBox 9"/>
          <p:cNvSpPr txBox="1"/>
          <p:nvPr/>
        </p:nvSpPr>
        <p:spPr>
          <a:xfrm>
            <a:off x="6980105" y="3614910"/>
            <a:ext cx="1406924" cy="369332"/>
          </a:xfrm>
          <a:prstGeom prst="rect">
            <a:avLst/>
          </a:prstGeom>
          <a:noFill/>
        </p:spPr>
        <p:txBody>
          <a:bodyPr wrap="none" rtlCol="0">
            <a:spAutoFit/>
          </a:bodyPr>
          <a:lstStyle/>
          <a:p>
            <a:r>
              <a:rPr lang="en-US" b="1" dirty="0" smtClean="0"/>
              <a:t>Temperature</a:t>
            </a:r>
            <a:endParaRPr lang="en-US" b="1" dirty="0"/>
          </a:p>
        </p:txBody>
      </p:sp>
      <p:sp>
        <p:nvSpPr>
          <p:cNvPr id="11" name="TextBox 10"/>
          <p:cNvSpPr txBox="1"/>
          <p:nvPr/>
        </p:nvSpPr>
        <p:spPr>
          <a:xfrm>
            <a:off x="9579145" y="3603678"/>
            <a:ext cx="1831207" cy="369332"/>
          </a:xfrm>
          <a:prstGeom prst="rect">
            <a:avLst/>
          </a:prstGeom>
          <a:noFill/>
        </p:spPr>
        <p:txBody>
          <a:bodyPr wrap="none" rtlCol="0">
            <a:spAutoFit/>
          </a:bodyPr>
          <a:lstStyle/>
          <a:p>
            <a:r>
              <a:rPr lang="en-US" b="1" dirty="0" smtClean="0"/>
              <a:t>Total Phosphorus</a:t>
            </a:r>
            <a:endParaRPr lang="en-US" b="1" dirty="0"/>
          </a:p>
        </p:txBody>
      </p:sp>
      <p:pic>
        <p:nvPicPr>
          <p:cNvPr id="12" name="Picture 11"/>
          <p:cNvPicPr/>
          <p:nvPr/>
        </p:nvPicPr>
        <p:blipFill>
          <a:blip r:embed="rId3">
            <a:extLst>
              <a:ext uri="{28A0092B-C50C-407E-A947-70E740481C1C}">
                <a14:useLocalDpi xmlns:a14="http://schemas.microsoft.com/office/drawing/2010/main" val="0"/>
              </a:ext>
            </a:extLst>
          </a:blip>
          <a:srcRect/>
          <a:stretch>
            <a:fillRect/>
          </a:stretch>
        </p:blipFill>
        <p:spPr bwMode="auto">
          <a:xfrm>
            <a:off x="275566" y="3984242"/>
            <a:ext cx="2797810" cy="2514600"/>
          </a:xfrm>
          <a:prstGeom prst="rect">
            <a:avLst/>
          </a:prstGeom>
          <a:noFill/>
          <a:ln>
            <a:noFill/>
          </a:ln>
        </p:spPr>
      </p:pic>
      <p:pic>
        <p:nvPicPr>
          <p:cNvPr id="13" name="Picture 12"/>
          <p:cNvPicPr/>
          <p:nvPr/>
        </p:nvPicPr>
        <p:blipFill>
          <a:blip r:embed="rId4">
            <a:extLst>
              <a:ext uri="{28A0092B-C50C-407E-A947-70E740481C1C}">
                <a14:useLocalDpi xmlns:a14="http://schemas.microsoft.com/office/drawing/2010/main" val="0"/>
              </a:ext>
            </a:extLst>
          </a:blip>
          <a:srcRect/>
          <a:stretch>
            <a:fillRect/>
          </a:stretch>
        </p:blipFill>
        <p:spPr bwMode="auto">
          <a:xfrm>
            <a:off x="3136500" y="3960563"/>
            <a:ext cx="2834640" cy="2514600"/>
          </a:xfrm>
          <a:prstGeom prst="rect">
            <a:avLst/>
          </a:prstGeom>
          <a:noFill/>
          <a:ln>
            <a:noFill/>
          </a:ln>
        </p:spPr>
      </p:pic>
      <p:pic>
        <p:nvPicPr>
          <p:cNvPr id="14" name="Picture 13"/>
          <p:cNvPicPr/>
          <p:nvPr/>
        </p:nvPicPr>
        <p:blipFill>
          <a:blip r:embed="rId5">
            <a:extLst>
              <a:ext uri="{28A0092B-C50C-407E-A947-70E740481C1C}">
                <a14:useLocalDpi xmlns:a14="http://schemas.microsoft.com/office/drawing/2010/main" val="0"/>
              </a:ext>
            </a:extLst>
          </a:blip>
          <a:srcRect/>
          <a:stretch>
            <a:fillRect/>
          </a:stretch>
        </p:blipFill>
        <p:spPr bwMode="auto">
          <a:xfrm>
            <a:off x="6034350" y="3960563"/>
            <a:ext cx="2971800" cy="2514600"/>
          </a:xfrm>
          <a:prstGeom prst="rect">
            <a:avLst/>
          </a:prstGeom>
          <a:noFill/>
          <a:ln>
            <a:noFill/>
          </a:ln>
        </p:spPr>
      </p:pic>
      <p:pic>
        <p:nvPicPr>
          <p:cNvPr id="15" name="Picture 14"/>
          <p:cNvPicPr/>
          <p:nvPr/>
        </p:nvPicPr>
        <p:blipFill>
          <a:blip r:embed="rId6">
            <a:extLst>
              <a:ext uri="{28A0092B-C50C-407E-A947-70E740481C1C}">
                <a14:useLocalDpi xmlns:a14="http://schemas.microsoft.com/office/drawing/2010/main" val="0"/>
              </a:ext>
            </a:extLst>
          </a:blip>
          <a:srcRect/>
          <a:stretch>
            <a:fillRect/>
          </a:stretch>
        </p:blipFill>
        <p:spPr bwMode="auto">
          <a:xfrm>
            <a:off x="9040875" y="3957141"/>
            <a:ext cx="2989580" cy="2514600"/>
          </a:xfrm>
          <a:prstGeom prst="rect">
            <a:avLst/>
          </a:prstGeom>
          <a:noFill/>
          <a:ln>
            <a:noFill/>
          </a:ln>
        </p:spPr>
      </p:pic>
    </p:spTree>
    <p:extLst>
      <p:ext uri="{BB962C8B-B14F-4D97-AF65-F5344CB8AC3E}">
        <p14:creationId xmlns:p14="http://schemas.microsoft.com/office/powerpoint/2010/main" val="23473238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Q1: Sediment Quality Status</a:t>
            </a:r>
            <a:endParaRPr lang="en-US" b="1" dirty="0"/>
          </a:p>
        </p:txBody>
      </p:sp>
      <p:sp>
        <p:nvSpPr>
          <p:cNvPr id="3" name="Content Placeholder 2"/>
          <p:cNvSpPr>
            <a:spLocks noGrp="1"/>
          </p:cNvSpPr>
          <p:nvPr>
            <p:ph idx="1"/>
          </p:nvPr>
        </p:nvSpPr>
        <p:spPr>
          <a:xfrm>
            <a:off x="838200" y="2130470"/>
            <a:ext cx="10515600" cy="3688276"/>
          </a:xfrm>
        </p:spPr>
        <p:txBody>
          <a:bodyPr/>
          <a:lstStyle/>
          <a:p>
            <a:r>
              <a:rPr lang="en-US" dirty="0" smtClean="0"/>
              <a:t>Highest concentrations measured typically occurred within UGAs</a:t>
            </a:r>
          </a:p>
          <a:p>
            <a:r>
              <a:rPr lang="en-US" dirty="0" smtClean="0"/>
              <a:t>Zinc concentrations distinctly elevated within UGAs</a:t>
            </a:r>
            <a:endParaRPr lang="en-US" dirty="0"/>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81025" y="4000500"/>
            <a:ext cx="2989580" cy="2514600"/>
          </a:xfrm>
          <a:prstGeom prst="rect">
            <a:avLst/>
          </a:prstGeom>
          <a:noFill/>
          <a:ln>
            <a:noFill/>
          </a:ln>
        </p:spPr>
      </p:pic>
      <p:pic>
        <p:nvPicPr>
          <p:cNvPr id="5"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3070605" y="4000500"/>
            <a:ext cx="2989580" cy="2514600"/>
          </a:xfrm>
          <a:prstGeom prst="rect">
            <a:avLst/>
          </a:prstGeom>
          <a:noFill/>
          <a:ln>
            <a:noFill/>
          </a:ln>
        </p:spPr>
      </p:pic>
      <p:pic>
        <p:nvPicPr>
          <p:cNvPr id="6" name="Picture 5"/>
          <p:cNvPicPr/>
          <p:nvPr/>
        </p:nvPicPr>
        <p:blipFill>
          <a:blip r:embed="rId5">
            <a:extLst>
              <a:ext uri="{28A0092B-C50C-407E-A947-70E740481C1C}">
                <a14:useLocalDpi xmlns:a14="http://schemas.microsoft.com/office/drawing/2010/main" val="0"/>
              </a:ext>
            </a:extLst>
          </a:blip>
          <a:srcRect/>
          <a:stretch>
            <a:fillRect/>
          </a:stretch>
        </p:blipFill>
        <p:spPr bwMode="auto">
          <a:xfrm>
            <a:off x="6060185" y="4000500"/>
            <a:ext cx="2989580" cy="2514600"/>
          </a:xfrm>
          <a:prstGeom prst="rect">
            <a:avLst/>
          </a:prstGeom>
          <a:noFill/>
          <a:ln>
            <a:noFill/>
          </a:ln>
        </p:spPr>
      </p:pic>
      <p:pic>
        <p:nvPicPr>
          <p:cNvPr id="7" name="Picture 6"/>
          <p:cNvPicPr/>
          <p:nvPr/>
        </p:nvPicPr>
        <p:blipFill>
          <a:blip r:embed="rId6">
            <a:extLst>
              <a:ext uri="{28A0092B-C50C-407E-A947-70E740481C1C}">
                <a14:useLocalDpi xmlns:a14="http://schemas.microsoft.com/office/drawing/2010/main" val="0"/>
              </a:ext>
            </a:extLst>
          </a:blip>
          <a:srcRect/>
          <a:stretch>
            <a:fillRect/>
          </a:stretch>
        </p:blipFill>
        <p:spPr bwMode="auto">
          <a:xfrm>
            <a:off x="9049765" y="4000503"/>
            <a:ext cx="2989580" cy="2514600"/>
          </a:xfrm>
          <a:prstGeom prst="rect">
            <a:avLst/>
          </a:prstGeom>
          <a:noFill/>
          <a:ln>
            <a:noFill/>
          </a:ln>
        </p:spPr>
      </p:pic>
      <p:sp>
        <p:nvSpPr>
          <p:cNvPr id="8" name="TextBox 7"/>
          <p:cNvSpPr txBox="1"/>
          <p:nvPr/>
        </p:nvSpPr>
        <p:spPr>
          <a:xfrm>
            <a:off x="1018600" y="3603678"/>
            <a:ext cx="1098378" cy="369332"/>
          </a:xfrm>
          <a:prstGeom prst="rect">
            <a:avLst/>
          </a:prstGeom>
          <a:noFill/>
        </p:spPr>
        <p:txBody>
          <a:bodyPr wrap="none" rtlCol="0">
            <a:spAutoFit/>
          </a:bodyPr>
          <a:lstStyle/>
          <a:p>
            <a:r>
              <a:rPr lang="en-US" b="1" dirty="0" smtClean="0"/>
              <a:t>Cadmium</a:t>
            </a:r>
            <a:endParaRPr lang="en-US" b="1" dirty="0"/>
          </a:p>
        </p:txBody>
      </p:sp>
      <p:sp>
        <p:nvSpPr>
          <p:cNvPr id="9" name="TextBox 8"/>
          <p:cNvSpPr txBox="1"/>
          <p:nvPr/>
        </p:nvSpPr>
        <p:spPr>
          <a:xfrm>
            <a:off x="3971931" y="3587809"/>
            <a:ext cx="1186928" cy="369332"/>
          </a:xfrm>
          <a:prstGeom prst="rect">
            <a:avLst/>
          </a:prstGeom>
          <a:noFill/>
        </p:spPr>
        <p:txBody>
          <a:bodyPr wrap="none" rtlCol="0">
            <a:spAutoFit/>
          </a:bodyPr>
          <a:lstStyle/>
          <a:p>
            <a:r>
              <a:rPr lang="en-US" b="1" dirty="0" smtClean="0"/>
              <a:t>Chromium</a:t>
            </a:r>
            <a:endParaRPr lang="en-US" b="1" dirty="0"/>
          </a:p>
        </p:txBody>
      </p:sp>
      <p:sp>
        <p:nvSpPr>
          <p:cNvPr id="10" name="TextBox 9"/>
          <p:cNvSpPr txBox="1"/>
          <p:nvPr/>
        </p:nvSpPr>
        <p:spPr>
          <a:xfrm>
            <a:off x="7269480" y="3614910"/>
            <a:ext cx="570990" cy="369332"/>
          </a:xfrm>
          <a:prstGeom prst="rect">
            <a:avLst/>
          </a:prstGeom>
          <a:noFill/>
        </p:spPr>
        <p:txBody>
          <a:bodyPr wrap="none" rtlCol="0">
            <a:spAutoFit/>
          </a:bodyPr>
          <a:lstStyle/>
          <a:p>
            <a:r>
              <a:rPr lang="en-US" b="1" dirty="0" smtClean="0"/>
              <a:t>Zinc</a:t>
            </a:r>
            <a:endParaRPr lang="en-US" b="1" dirty="0"/>
          </a:p>
        </p:txBody>
      </p:sp>
      <p:sp>
        <p:nvSpPr>
          <p:cNvPr id="11" name="TextBox 10"/>
          <p:cNvSpPr txBox="1"/>
          <p:nvPr/>
        </p:nvSpPr>
        <p:spPr>
          <a:xfrm>
            <a:off x="9949545" y="3603678"/>
            <a:ext cx="1095813" cy="369332"/>
          </a:xfrm>
          <a:prstGeom prst="rect">
            <a:avLst/>
          </a:prstGeom>
          <a:noFill/>
        </p:spPr>
        <p:txBody>
          <a:bodyPr wrap="none" rtlCol="0">
            <a:spAutoFit/>
          </a:bodyPr>
          <a:lstStyle/>
          <a:p>
            <a:r>
              <a:rPr lang="en-US" b="1" dirty="0" smtClean="0"/>
              <a:t>Total PAH</a:t>
            </a:r>
            <a:endParaRPr lang="en-US" b="1" dirty="0"/>
          </a:p>
        </p:txBody>
      </p:sp>
    </p:spTree>
    <p:extLst>
      <p:ext uri="{BB962C8B-B14F-4D97-AF65-F5344CB8AC3E}">
        <p14:creationId xmlns:p14="http://schemas.microsoft.com/office/powerpoint/2010/main" val="1905740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16270"/>
            <a:ext cx="10515600" cy="1325563"/>
          </a:xfrm>
        </p:spPr>
        <p:txBody>
          <a:bodyPr/>
          <a:lstStyle/>
          <a:p>
            <a:r>
              <a:rPr lang="en-US" b="1" dirty="0" smtClean="0"/>
              <a:t>Q1: Habitat Status</a:t>
            </a:r>
            <a:endParaRPr lang="en-US" b="1" dirty="0"/>
          </a:p>
        </p:txBody>
      </p:sp>
      <p:sp>
        <p:nvSpPr>
          <p:cNvPr id="3" name="Content Placeholder 2"/>
          <p:cNvSpPr>
            <a:spLocks noGrp="1"/>
          </p:cNvSpPr>
          <p:nvPr>
            <p:ph idx="1"/>
          </p:nvPr>
        </p:nvSpPr>
        <p:spPr>
          <a:xfrm>
            <a:off x="838200" y="1725345"/>
            <a:ext cx="10515600" cy="3688276"/>
          </a:xfrm>
        </p:spPr>
        <p:txBody>
          <a:bodyPr/>
          <a:lstStyle/>
          <a:p>
            <a:r>
              <a:rPr lang="en-US" dirty="0" smtClean="0"/>
              <a:t>Habitat in poor condition similar within and outside UGAs except for wood volume and pool area</a:t>
            </a:r>
          </a:p>
          <a:p>
            <a:r>
              <a:rPr lang="en-US" dirty="0" smtClean="0"/>
              <a:t>Habitat poor + fair condition similar within and outside UGAs except for stream substrate status</a:t>
            </a:r>
          </a:p>
          <a:p>
            <a:endParaRPr lang="en-US" dirty="0"/>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5552" y="3973010"/>
            <a:ext cx="2989580" cy="2514600"/>
          </a:xfrm>
          <a:prstGeom prst="rect">
            <a:avLst/>
          </a:prstGeom>
          <a:noFill/>
          <a:ln>
            <a:noFill/>
          </a:ln>
        </p:spPr>
      </p:pic>
      <p:pic>
        <p:nvPicPr>
          <p:cNvPr id="5"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3096464" y="3973010"/>
            <a:ext cx="2989580" cy="2514600"/>
          </a:xfrm>
          <a:prstGeom prst="rect">
            <a:avLst/>
          </a:prstGeom>
          <a:noFill/>
          <a:ln>
            <a:noFill/>
          </a:ln>
        </p:spPr>
      </p:pic>
      <p:pic>
        <p:nvPicPr>
          <p:cNvPr id="6" name="Picture 5"/>
          <p:cNvPicPr/>
          <p:nvPr/>
        </p:nvPicPr>
        <p:blipFill>
          <a:blip r:embed="rId5">
            <a:extLst>
              <a:ext uri="{28A0092B-C50C-407E-A947-70E740481C1C}">
                <a14:useLocalDpi xmlns:a14="http://schemas.microsoft.com/office/drawing/2010/main" val="0"/>
              </a:ext>
            </a:extLst>
          </a:blip>
          <a:srcRect/>
          <a:stretch>
            <a:fillRect/>
          </a:stretch>
        </p:blipFill>
        <p:spPr bwMode="auto">
          <a:xfrm>
            <a:off x="6213365" y="3973010"/>
            <a:ext cx="2989580" cy="2514600"/>
          </a:xfrm>
          <a:prstGeom prst="rect">
            <a:avLst/>
          </a:prstGeom>
          <a:noFill/>
          <a:ln>
            <a:noFill/>
          </a:ln>
        </p:spPr>
      </p:pic>
      <p:pic>
        <p:nvPicPr>
          <p:cNvPr id="7" name="Picture 6"/>
          <p:cNvPicPr/>
          <p:nvPr/>
        </p:nvPicPr>
        <p:blipFill>
          <a:blip r:embed="rId6">
            <a:extLst>
              <a:ext uri="{28A0092B-C50C-407E-A947-70E740481C1C}">
                <a14:useLocalDpi xmlns:a14="http://schemas.microsoft.com/office/drawing/2010/main" val="0"/>
              </a:ext>
            </a:extLst>
          </a:blip>
          <a:srcRect/>
          <a:stretch>
            <a:fillRect/>
          </a:stretch>
        </p:blipFill>
        <p:spPr bwMode="auto">
          <a:xfrm>
            <a:off x="9202945" y="3973010"/>
            <a:ext cx="2989580" cy="2514600"/>
          </a:xfrm>
          <a:prstGeom prst="rect">
            <a:avLst/>
          </a:prstGeom>
          <a:noFill/>
          <a:ln>
            <a:noFill/>
          </a:ln>
        </p:spPr>
      </p:pic>
      <p:sp>
        <p:nvSpPr>
          <p:cNvPr id="8" name="TextBox 7"/>
          <p:cNvSpPr txBox="1"/>
          <p:nvPr/>
        </p:nvSpPr>
        <p:spPr>
          <a:xfrm>
            <a:off x="532450" y="3603678"/>
            <a:ext cx="1967205" cy="369332"/>
          </a:xfrm>
          <a:prstGeom prst="rect">
            <a:avLst/>
          </a:prstGeom>
          <a:noFill/>
        </p:spPr>
        <p:txBody>
          <a:bodyPr wrap="none" rtlCol="0">
            <a:spAutoFit/>
          </a:bodyPr>
          <a:lstStyle/>
          <a:p>
            <a:r>
              <a:rPr lang="en-US" b="1" dirty="0" smtClean="0"/>
              <a:t>Riparian Condition</a:t>
            </a:r>
            <a:endParaRPr lang="en-US" b="1" dirty="0"/>
          </a:p>
        </p:txBody>
      </p:sp>
      <p:sp>
        <p:nvSpPr>
          <p:cNvPr id="9" name="TextBox 8"/>
          <p:cNvSpPr txBox="1"/>
          <p:nvPr/>
        </p:nvSpPr>
        <p:spPr>
          <a:xfrm>
            <a:off x="3607651" y="3587809"/>
            <a:ext cx="2105769" cy="369332"/>
          </a:xfrm>
          <a:prstGeom prst="rect">
            <a:avLst/>
          </a:prstGeom>
          <a:noFill/>
        </p:spPr>
        <p:txBody>
          <a:bodyPr wrap="none" rtlCol="0">
            <a:spAutoFit/>
          </a:bodyPr>
          <a:lstStyle/>
          <a:p>
            <a:r>
              <a:rPr lang="en-US" b="1" dirty="0" smtClean="0"/>
              <a:t>Large Wood Volume</a:t>
            </a:r>
            <a:endParaRPr lang="en-US" b="1" dirty="0"/>
          </a:p>
        </p:txBody>
      </p:sp>
      <p:sp>
        <p:nvSpPr>
          <p:cNvPr id="10" name="TextBox 9"/>
          <p:cNvSpPr txBox="1"/>
          <p:nvPr/>
        </p:nvSpPr>
        <p:spPr>
          <a:xfrm>
            <a:off x="6655270" y="3587809"/>
            <a:ext cx="1967142" cy="369332"/>
          </a:xfrm>
          <a:prstGeom prst="rect">
            <a:avLst/>
          </a:prstGeom>
          <a:noFill/>
        </p:spPr>
        <p:txBody>
          <a:bodyPr wrap="none" rtlCol="0">
            <a:spAutoFit/>
          </a:bodyPr>
          <a:lstStyle/>
          <a:p>
            <a:r>
              <a:rPr lang="en-US" b="1" dirty="0" smtClean="0"/>
              <a:t>Residual Pool Area</a:t>
            </a:r>
            <a:endParaRPr lang="en-US" b="1" dirty="0"/>
          </a:p>
        </p:txBody>
      </p:sp>
      <p:sp>
        <p:nvSpPr>
          <p:cNvPr id="11" name="TextBox 10"/>
          <p:cNvSpPr txBox="1"/>
          <p:nvPr/>
        </p:nvSpPr>
        <p:spPr>
          <a:xfrm>
            <a:off x="9401639" y="3603678"/>
            <a:ext cx="2687787" cy="369332"/>
          </a:xfrm>
          <a:prstGeom prst="rect">
            <a:avLst/>
          </a:prstGeom>
          <a:noFill/>
        </p:spPr>
        <p:txBody>
          <a:bodyPr wrap="none" rtlCol="0">
            <a:spAutoFit/>
          </a:bodyPr>
          <a:lstStyle/>
          <a:p>
            <a:r>
              <a:rPr lang="en-US" b="1" dirty="0" smtClean="0"/>
              <a:t>Median Particle Size (D50)</a:t>
            </a:r>
            <a:endParaRPr lang="en-US" b="1" dirty="0"/>
          </a:p>
        </p:txBody>
      </p:sp>
    </p:spTree>
    <p:extLst>
      <p:ext uri="{BB962C8B-B14F-4D97-AF65-F5344CB8AC3E}">
        <p14:creationId xmlns:p14="http://schemas.microsoft.com/office/powerpoint/2010/main" val="4021002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p:cNvSpPr>
            <a:spLocks noGrp="1"/>
          </p:cNvSpPr>
          <p:nvPr>
            <p:ph idx="1"/>
          </p:nvPr>
        </p:nvSpPr>
        <p:spPr>
          <a:xfrm>
            <a:off x="609600" y="2141104"/>
            <a:ext cx="10972800" cy="4525963"/>
          </a:xfrm>
        </p:spPr>
        <p:txBody>
          <a:bodyPr/>
          <a:lstStyle/>
          <a:p>
            <a:r>
              <a:rPr lang="en-US" dirty="0" smtClean="0"/>
              <a:t>Natural variables</a:t>
            </a:r>
          </a:p>
          <a:p>
            <a:pPr lvl="1"/>
            <a:r>
              <a:rPr lang="en-US" dirty="0" smtClean="0"/>
              <a:t>Mean December precipitation</a:t>
            </a:r>
          </a:p>
          <a:p>
            <a:pPr lvl="1"/>
            <a:r>
              <a:rPr lang="en-US" dirty="0" smtClean="0"/>
              <a:t>Longitude</a:t>
            </a:r>
          </a:p>
          <a:p>
            <a:r>
              <a:rPr lang="en-US" dirty="0" smtClean="0"/>
              <a:t>Human variables</a:t>
            </a:r>
          </a:p>
          <a:p>
            <a:pPr lvl="1"/>
            <a:r>
              <a:rPr lang="en-US" dirty="0" smtClean="0"/>
              <a:t>High Intensity Development</a:t>
            </a:r>
          </a:p>
          <a:p>
            <a:pPr lvl="1"/>
            <a:r>
              <a:rPr lang="en-US" dirty="0" smtClean="0"/>
              <a:t>Riparian Canopy Cover</a:t>
            </a:r>
          </a:p>
          <a:p>
            <a:pPr lvl="1"/>
            <a:r>
              <a:rPr lang="en-US" dirty="0" smtClean="0"/>
              <a:t>Chloride in water</a:t>
            </a:r>
          </a:p>
          <a:p>
            <a:pPr lvl="1"/>
            <a:r>
              <a:rPr lang="en-US" dirty="0" smtClean="0"/>
              <a:t>Zinc in sediment</a:t>
            </a:r>
          </a:p>
          <a:p>
            <a:pPr lvl="1"/>
            <a:r>
              <a:rPr lang="en-US" dirty="0" smtClean="0"/>
              <a:t>House density</a:t>
            </a:r>
          </a:p>
          <a:p>
            <a:pPr lvl="1"/>
            <a:r>
              <a:rPr lang="en-US" dirty="0" smtClean="0"/>
              <a:t>Stream embeddedness</a:t>
            </a:r>
          </a:p>
          <a:p>
            <a:pPr lvl="1"/>
            <a:r>
              <a:rPr lang="en-US" dirty="0" err="1" smtClean="0"/>
              <a:t>Etc</a:t>
            </a:r>
            <a:endParaRPr lang="en-US" dirty="0"/>
          </a:p>
        </p:txBody>
      </p:sp>
      <p:sp>
        <p:nvSpPr>
          <p:cNvPr id="7" name="Title 2"/>
          <p:cNvSpPr>
            <a:spLocks noGrp="1"/>
          </p:cNvSpPr>
          <p:nvPr>
            <p:ph type="title"/>
          </p:nvPr>
        </p:nvSpPr>
        <p:spPr>
          <a:xfrm>
            <a:off x="609600" y="934413"/>
            <a:ext cx="10972800" cy="1143000"/>
          </a:xfrm>
        </p:spPr>
        <p:txBody>
          <a:bodyPr>
            <a:normAutofit fontScale="90000"/>
          </a:bodyPr>
          <a:lstStyle/>
          <a:p>
            <a:r>
              <a:rPr lang="en-US" b="1" dirty="0" smtClean="0"/>
              <a:t>Q2/Q3: Natural and human variables that correlate with BIBI scores</a:t>
            </a:r>
            <a:endParaRPr lang="en-US" b="1" dirty="0"/>
          </a:p>
        </p:txBody>
      </p:sp>
      <p:pic>
        <p:nvPicPr>
          <p:cNvPr id="8" name="Picture 3" descr="\\NRWLFS0PRP00002\Everyone\CDeg\Support\RSMP_streams\R\boosted_regression_trees\RI_full_model_df2.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2294" y="1526239"/>
            <a:ext cx="4544992" cy="458990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8119963" y="6144460"/>
            <a:ext cx="3297698" cy="369332"/>
          </a:xfrm>
          <a:prstGeom prst="rect">
            <a:avLst/>
          </a:prstGeom>
          <a:noFill/>
          <a:ln>
            <a:noFill/>
          </a:ln>
        </p:spPr>
        <p:txBody>
          <a:bodyPr wrap="none" rtlCol="0">
            <a:spAutoFit/>
          </a:bodyPr>
          <a:lstStyle/>
          <a:p>
            <a:r>
              <a:rPr lang="en-US" dirty="0" smtClean="0"/>
              <a:t>Relative Percent Importance</a:t>
            </a:r>
            <a:endParaRPr lang="en-US" dirty="0"/>
          </a:p>
        </p:txBody>
      </p:sp>
      <p:sp>
        <p:nvSpPr>
          <p:cNvPr id="10" name="TextBox 9"/>
          <p:cNvSpPr txBox="1"/>
          <p:nvPr/>
        </p:nvSpPr>
        <p:spPr>
          <a:xfrm>
            <a:off x="5225143" y="1822770"/>
            <a:ext cx="2726666" cy="4185761"/>
          </a:xfrm>
          <a:prstGeom prst="rect">
            <a:avLst/>
          </a:prstGeom>
          <a:solidFill>
            <a:schemeClr val="bg1"/>
          </a:solidFill>
        </p:spPr>
        <p:txBody>
          <a:bodyPr wrap="square" spcCol="822960" rtlCol="0">
            <a:spAutoFit/>
          </a:bodyPr>
          <a:lstStyle/>
          <a:p>
            <a:pPr algn="r"/>
            <a:r>
              <a:rPr lang="en-US" sz="1200" dirty="0" smtClean="0"/>
              <a:t>December Precipitation</a:t>
            </a:r>
          </a:p>
          <a:p>
            <a:pPr algn="r"/>
            <a:endParaRPr lang="en-US" sz="700" dirty="0" smtClean="0"/>
          </a:p>
          <a:p>
            <a:pPr algn="r"/>
            <a:r>
              <a:rPr lang="en-US" sz="1200" dirty="0" smtClean="0"/>
              <a:t>High Intensity Development</a:t>
            </a:r>
          </a:p>
          <a:p>
            <a:pPr algn="r"/>
            <a:endParaRPr lang="en-US" sz="600" dirty="0" smtClean="0"/>
          </a:p>
          <a:p>
            <a:pPr algn="r"/>
            <a:r>
              <a:rPr lang="en-US" sz="1200" dirty="0" smtClean="0"/>
              <a:t>Riparian Canopy Cover</a:t>
            </a:r>
          </a:p>
          <a:p>
            <a:pPr algn="r"/>
            <a:endParaRPr lang="en-US" sz="600" dirty="0" smtClean="0"/>
          </a:p>
          <a:p>
            <a:pPr algn="r"/>
            <a:r>
              <a:rPr lang="en-US" sz="1200" dirty="0" smtClean="0"/>
              <a:t>Chloride</a:t>
            </a:r>
          </a:p>
          <a:p>
            <a:pPr algn="r"/>
            <a:endParaRPr lang="en-US" sz="700" dirty="0" smtClean="0"/>
          </a:p>
          <a:p>
            <a:pPr algn="r"/>
            <a:r>
              <a:rPr lang="en-US" sz="1200" dirty="0" smtClean="0"/>
              <a:t>Sediment Zinc</a:t>
            </a:r>
          </a:p>
          <a:p>
            <a:pPr algn="r"/>
            <a:endParaRPr lang="en-US" sz="600" dirty="0" smtClean="0"/>
          </a:p>
          <a:p>
            <a:pPr algn="r"/>
            <a:r>
              <a:rPr lang="en-US" sz="1200" dirty="0" smtClean="0"/>
              <a:t>House Density</a:t>
            </a:r>
          </a:p>
          <a:p>
            <a:pPr algn="r"/>
            <a:endParaRPr lang="en-US" sz="600" dirty="0" smtClean="0"/>
          </a:p>
          <a:p>
            <a:pPr algn="r"/>
            <a:r>
              <a:rPr lang="en-US" sz="1200" dirty="0" smtClean="0"/>
              <a:t>Substrate Embeddedness</a:t>
            </a:r>
          </a:p>
          <a:p>
            <a:pPr algn="r"/>
            <a:endParaRPr lang="en-US" sz="600" dirty="0" smtClean="0"/>
          </a:p>
          <a:p>
            <a:pPr algn="r"/>
            <a:r>
              <a:rPr lang="en-US" sz="1200" dirty="0" smtClean="0"/>
              <a:t>Substrate Median Particle Diameter</a:t>
            </a:r>
          </a:p>
          <a:p>
            <a:pPr algn="r"/>
            <a:endParaRPr lang="en-US" sz="550" dirty="0" smtClean="0"/>
          </a:p>
          <a:p>
            <a:pPr algn="r"/>
            <a:r>
              <a:rPr lang="en-US" sz="1200" dirty="0" smtClean="0"/>
              <a:t>Sediment PBDE</a:t>
            </a:r>
          </a:p>
          <a:p>
            <a:pPr algn="r"/>
            <a:endParaRPr lang="en-US" sz="500" dirty="0" smtClean="0"/>
          </a:p>
          <a:p>
            <a:pPr algn="r"/>
            <a:r>
              <a:rPr lang="en-US" sz="1200" dirty="0" smtClean="0"/>
              <a:t>Total Nitrogen Yield</a:t>
            </a:r>
          </a:p>
          <a:p>
            <a:pPr algn="r"/>
            <a:endParaRPr lang="en-US" sz="500" dirty="0" smtClean="0"/>
          </a:p>
          <a:p>
            <a:pPr algn="r"/>
            <a:r>
              <a:rPr lang="en-US" sz="1200" dirty="0" smtClean="0"/>
              <a:t>Total Phosphorus</a:t>
            </a:r>
          </a:p>
          <a:p>
            <a:pPr algn="r"/>
            <a:endParaRPr lang="en-US" sz="600" dirty="0" smtClean="0"/>
          </a:p>
          <a:p>
            <a:pPr algn="r"/>
            <a:r>
              <a:rPr lang="en-US" sz="1200" dirty="0" smtClean="0"/>
              <a:t>Site Longitude</a:t>
            </a:r>
          </a:p>
          <a:p>
            <a:pPr algn="r"/>
            <a:endParaRPr lang="en-US" sz="600" dirty="0" smtClean="0"/>
          </a:p>
          <a:p>
            <a:pPr algn="r"/>
            <a:r>
              <a:rPr lang="en-US" sz="1200" dirty="0" smtClean="0"/>
              <a:t>Total Suspended Solids</a:t>
            </a:r>
          </a:p>
          <a:p>
            <a:pPr algn="r"/>
            <a:endParaRPr lang="en-US" sz="500" dirty="0" smtClean="0"/>
          </a:p>
          <a:p>
            <a:pPr algn="r"/>
            <a:r>
              <a:rPr lang="en-US" sz="1200" dirty="0" smtClean="0"/>
              <a:t>Total Nitrogen</a:t>
            </a:r>
          </a:p>
          <a:p>
            <a:endParaRPr lang="en-US" sz="1200" dirty="0"/>
          </a:p>
        </p:txBody>
      </p:sp>
    </p:spTree>
    <p:extLst>
      <p:ext uri="{BB962C8B-B14F-4D97-AF65-F5344CB8AC3E}">
        <p14:creationId xmlns:p14="http://schemas.microsoft.com/office/powerpoint/2010/main" val="37450222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p:cNvSpPr>
            <a:spLocks noGrp="1"/>
          </p:cNvSpPr>
          <p:nvPr>
            <p:ph idx="1"/>
          </p:nvPr>
        </p:nvSpPr>
        <p:spPr>
          <a:xfrm>
            <a:off x="609600" y="2141104"/>
            <a:ext cx="10972800" cy="4525963"/>
          </a:xfrm>
        </p:spPr>
        <p:txBody>
          <a:bodyPr/>
          <a:lstStyle/>
          <a:p>
            <a:r>
              <a:rPr lang="en-US" dirty="0" smtClean="0"/>
              <a:t>Natural variables</a:t>
            </a:r>
          </a:p>
          <a:p>
            <a:pPr lvl="1"/>
            <a:r>
              <a:rPr lang="en-US" dirty="0" smtClean="0"/>
              <a:t>Longitude</a:t>
            </a:r>
          </a:p>
          <a:p>
            <a:r>
              <a:rPr lang="en-US" dirty="0" smtClean="0"/>
              <a:t>Human variables</a:t>
            </a:r>
          </a:p>
          <a:p>
            <a:pPr lvl="1"/>
            <a:r>
              <a:rPr lang="en-US" dirty="0" smtClean="0"/>
              <a:t>Total Phosphorus</a:t>
            </a:r>
          </a:p>
          <a:p>
            <a:pPr lvl="1"/>
            <a:r>
              <a:rPr lang="en-US" dirty="0" smtClean="0"/>
              <a:t>Large Wood Volume</a:t>
            </a:r>
          </a:p>
          <a:p>
            <a:pPr lvl="1"/>
            <a:r>
              <a:rPr lang="en-US" dirty="0" smtClean="0"/>
              <a:t>House Density</a:t>
            </a:r>
          </a:p>
          <a:p>
            <a:pPr lvl="1"/>
            <a:r>
              <a:rPr lang="en-US" dirty="0" smtClean="0"/>
              <a:t>Total Nitrogen</a:t>
            </a:r>
          </a:p>
          <a:p>
            <a:pPr lvl="1"/>
            <a:r>
              <a:rPr lang="en-US" dirty="0" smtClean="0"/>
              <a:t>Chloride</a:t>
            </a:r>
          </a:p>
          <a:p>
            <a:pPr lvl="1"/>
            <a:r>
              <a:rPr lang="en-US" dirty="0" smtClean="0"/>
              <a:t>Watershed Total Nitrogen Yield</a:t>
            </a:r>
          </a:p>
          <a:p>
            <a:pPr lvl="1"/>
            <a:r>
              <a:rPr lang="en-US" dirty="0" err="1" smtClean="0"/>
              <a:t>Etc</a:t>
            </a:r>
            <a:endParaRPr lang="en-US" dirty="0"/>
          </a:p>
        </p:txBody>
      </p:sp>
      <p:sp>
        <p:nvSpPr>
          <p:cNvPr id="7" name="Title 2"/>
          <p:cNvSpPr>
            <a:spLocks noGrp="1"/>
          </p:cNvSpPr>
          <p:nvPr>
            <p:ph type="title"/>
          </p:nvPr>
        </p:nvSpPr>
        <p:spPr>
          <a:xfrm>
            <a:off x="609600" y="934413"/>
            <a:ext cx="10972800" cy="1143000"/>
          </a:xfrm>
        </p:spPr>
        <p:txBody>
          <a:bodyPr>
            <a:normAutofit fontScale="90000"/>
          </a:bodyPr>
          <a:lstStyle/>
          <a:p>
            <a:r>
              <a:rPr lang="en-US" b="1" dirty="0" smtClean="0"/>
              <a:t>Q2/Q3: Natural and human variables that correlate with Trophic Diatom Index</a:t>
            </a:r>
            <a:endParaRPr lang="en-US" b="1" dirty="0"/>
          </a:p>
        </p:txBody>
      </p:sp>
      <p:sp>
        <p:nvSpPr>
          <p:cNvPr id="9" name="TextBox 8"/>
          <p:cNvSpPr txBox="1"/>
          <p:nvPr/>
        </p:nvSpPr>
        <p:spPr>
          <a:xfrm>
            <a:off x="8675563" y="5912960"/>
            <a:ext cx="3297698" cy="369332"/>
          </a:xfrm>
          <a:prstGeom prst="rect">
            <a:avLst/>
          </a:prstGeom>
          <a:noFill/>
          <a:ln>
            <a:noFill/>
          </a:ln>
        </p:spPr>
        <p:txBody>
          <a:bodyPr wrap="none" rtlCol="0">
            <a:spAutoFit/>
          </a:bodyPr>
          <a:lstStyle/>
          <a:p>
            <a:r>
              <a:rPr lang="en-US" dirty="0" smtClean="0"/>
              <a:t>Relative Percent Importance</a:t>
            </a:r>
            <a:endParaRPr lang="en-US" dirty="0"/>
          </a:p>
        </p:txBody>
      </p:sp>
      <p:pic>
        <p:nvPicPr>
          <p:cNvPr id="11" name="Picture 10"/>
          <p:cNvPicPr/>
          <p:nvPr/>
        </p:nvPicPr>
        <p:blipFill>
          <a:blip r:embed="rId3">
            <a:extLst>
              <a:ext uri="{28A0092B-C50C-407E-A947-70E740481C1C}">
                <a14:useLocalDpi xmlns:a14="http://schemas.microsoft.com/office/drawing/2010/main" val="0"/>
              </a:ext>
            </a:extLst>
          </a:blip>
          <a:stretch>
            <a:fillRect/>
          </a:stretch>
        </p:blipFill>
        <p:spPr>
          <a:xfrm>
            <a:off x="7619650" y="1788288"/>
            <a:ext cx="4059555" cy="4114800"/>
          </a:xfrm>
          <a:prstGeom prst="rect">
            <a:avLst/>
          </a:prstGeom>
          <a:ln>
            <a:noFill/>
          </a:ln>
        </p:spPr>
      </p:pic>
      <p:sp>
        <p:nvSpPr>
          <p:cNvPr id="12" name="Text Box 4122"/>
          <p:cNvSpPr txBox="1">
            <a:spLocks noChangeArrowheads="1"/>
          </p:cNvSpPr>
          <p:nvPr/>
        </p:nvSpPr>
        <p:spPr bwMode="auto">
          <a:xfrm>
            <a:off x="6949533" y="2044933"/>
            <a:ext cx="1820862" cy="3930650"/>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non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Total Phosphorus</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en-US" altLang="en-US" sz="5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Large Woody Debris Pieces</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House Density</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5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Total Nitrogen</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Chloride</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5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Site Longitude</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Total Nitrogen Yield</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5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Rainfall </a:t>
            </a:r>
            <a:r>
              <a:rPr kumimoji="0" lang="en-US" altLang="en-US" sz="12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Erosivity</a:t>
            </a:r>
            <a:endParaRPr kumimoji="0" lang="en-US" alt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Sediment Copper</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5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Sediment Zinc</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Canopy Cover</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5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Watershed Annual Precipitation</a:t>
            </a: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5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Total Suspended Solids</a:t>
            </a:r>
            <a:endParaRPr kumimoji="0" lang="en-US" altLang="en-US" sz="1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6354280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Work on answering remaining questions in progress</a:t>
            </a:r>
            <a:endParaRPr lang="en-US" b="1" dirty="0"/>
          </a:p>
        </p:txBody>
      </p:sp>
      <p:sp>
        <p:nvSpPr>
          <p:cNvPr id="3" name="Content Placeholder 2"/>
          <p:cNvSpPr>
            <a:spLocks noGrp="1"/>
          </p:cNvSpPr>
          <p:nvPr>
            <p:ph idx="1"/>
          </p:nvPr>
        </p:nvSpPr>
        <p:spPr/>
        <p:txBody>
          <a:bodyPr/>
          <a:lstStyle/>
          <a:p>
            <a:pPr lvl="0"/>
            <a:r>
              <a:rPr lang="en-US" b="1" dirty="0"/>
              <a:t>Q4: </a:t>
            </a:r>
            <a:r>
              <a:rPr lang="en-US" dirty="0"/>
              <a:t>How does SAM results compare to other monitoring programs in Puget Sound?</a:t>
            </a:r>
          </a:p>
          <a:p>
            <a:r>
              <a:rPr lang="en-US" b="1" dirty="0"/>
              <a:t>Q5: </a:t>
            </a:r>
            <a:r>
              <a:rPr lang="en-US" dirty="0"/>
              <a:t>What parameters would be carried forward for trend assessment of SAM stream monitoring in the future, and at what timing and frequency?</a:t>
            </a:r>
          </a:p>
          <a:p>
            <a:endParaRPr lang="en-US" dirty="0"/>
          </a:p>
        </p:txBody>
      </p:sp>
    </p:spTree>
    <p:extLst>
      <p:ext uri="{BB962C8B-B14F-4D97-AF65-F5344CB8AC3E}">
        <p14:creationId xmlns:p14="http://schemas.microsoft.com/office/powerpoint/2010/main" val="6758840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SAM Puget Lowlands Streams Status &amp; Trends Current Schedule</a:t>
            </a:r>
            <a:endParaRPr lang="en-US" b="1" dirty="0"/>
          </a:p>
        </p:txBody>
      </p:sp>
      <p:sp>
        <p:nvSpPr>
          <p:cNvPr id="3" name="Content Placeholder 2"/>
          <p:cNvSpPr>
            <a:spLocks noGrp="1"/>
          </p:cNvSpPr>
          <p:nvPr>
            <p:ph idx="1"/>
          </p:nvPr>
        </p:nvSpPr>
        <p:spPr/>
        <p:txBody>
          <a:bodyPr/>
          <a:lstStyle/>
          <a:p>
            <a:r>
              <a:rPr lang="en-US" dirty="0" smtClean="0"/>
              <a:t>Draft report in progress</a:t>
            </a:r>
          </a:p>
          <a:p>
            <a:r>
              <a:rPr lang="en-US" dirty="0" smtClean="0"/>
              <a:t>Compete draft report for review by August 2017</a:t>
            </a:r>
          </a:p>
          <a:p>
            <a:r>
              <a:rPr lang="en-US" dirty="0" smtClean="0"/>
              <a:t>Final report completed by December 2017</a:t>
            </a:r>
            <a:endParaRPr lang="en-US" dirty="0"/>
          </a:p>
        </p:txBody>
      </p:sp>
    </p:spTree>
    <p:extLst>
      <p:ext uri="{BB962C8B-B14F-4D97-AF65-F5344CB8AC3E}">
        <p14:creationId xmlns:p14="http://schemas.microsoft.com/office/powerpoint/2010/main" val="26757654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Questions?</a:t>
            </a:r>
            <a:endParaRPr lang="en-US" b="1" dirty="0"/>
          </a:p>
        </p:txBody>
      </p:sp>
      <p:pic>
        <p:nvPicPr>
          <p:cNvPr id="3074" name="Picture 2" descr="Image result for fun question mark images pictu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2665" y="1087020"/>
            <a:ext cx="2133600" cy="213360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fun question mark images pictu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3646" y="3387937"/>
            <a:ext cx="4103908" cy="2130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68742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914</TotalTime>
  <Words>1998</Words>
  <Application>Microsoft Office PowerPoint</Application>
  <PresentationFormat>Widescreen</PresentationFormat>
  <Paragraphs>215</Paragraphs>
  <Slides>18</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Times New Roman</vt:lpstr>
      <vt:lpstr>Office Theme</vt:lpstr>
      <vt:lpstr>Puget Lowland Ecoregion Streams  Status &amp; Trends</vt:lpstr>
      <vt:lpstr>Study questions:</vt:lpstr>
      <vt:lpstr>Sampling design “survey-based”</vt:lpstr>
      <vt:lpstr>Sampled small Puget Lowland Streams within and outside urban growth areas (UGAs) for:</vt:lpstr>
      <vt:lpstr>Included watershed and riparian GIS analysis</vt:lpstr>
      <vt:lpstr>Land cover summary within and outside UGAs</vt:lpstr>
      <vt:lpstr>PowerPoint Presentation</vt:lpstr>
      <vt:lpstr>Q1: Biological Status</vt:lpstr>
      <vt:lpstr>Q1: Comparison to water quality standards</vt:lpstr>
      <vt:lpstr>Q1: Comparison to  sediment quality standards</vt:lpstr>
      <vt:lpstr>Q1: Water Quality Status</vt:lpstr>
      <vt:lpstr>Q1: Sediment Quality Status</vt:lpstr>
      <vt:lpstr>Q1: Habitat Status</vt:lpstr>
      <vt:lpstr>Q2/Q3: Natural and human variables that correlate with BIBI scores</vt:lpstr>
      <vt:lpstr>Q2/Q3: Natural and human variables that correlate with Trophic Diatom Index</vt:lpstr>
      <vt:lpstr>Work on answering remaining questions in progress</vt:lpstr>
      <vt:lpstr>SAM Puget Lowlands Streams Status &amp; Trends Current Schedule</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Ventur, Tom</cp:lastModifiedBy>
  <cp:revision>76</cp:revision>
  <dcterms:created xsi:type="dcterms:W3CDTF">2017-03-06T23:20:59Z</dcterms:created>
  <dcterms:modified xsi:type="dcterms:W3CDTF">2017-06-05T14:50:28Z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